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259" r:id="rId3"/>
    <p:sldId id="312" r:id="rId4"/>
    <p:sldId id="278" r:id="rId5"/>
    <p:sldId id="283" r:id="rId6"/>
    <p:sldId id="284" r:id="rId7"/>
    <p:sldId id="285" r:id="rId8"/>
    <p:sldId id="286" r:id="rId9"/>
    <p:sldId id="302" r:id="rId10"/>
    <p:sldId id="287" r:id="rId11"/>
    <p:sldId id="317" r:id="rId12"/>
    <p:sldId id="307" r:id="rId13"/>
    <p:sldId id="308" r:id="rId14"/>
    <p:sldId id="263" r:id="rId15"/>
    <p:sldId id="266" r:id="rId16"/>
    <p:sldId id="265" r:id="rId17"/>
    <p:sldId id="315" r:id="rId18"/>
    <p:sldId id="260" r:id="rId19"/>
    <p:sldId id="288" r:id="rId20"/>
    <p:sldId id="289" r:id="rId21"/>
    <p:sldId id="290" r:id="rId22"/>
    <p:sldId id="261" r:id="rId23"/>
    <p:sldId id="262" r:id="rId24"/>
    <p:sldId id="277" r:id="rId25"/>
    <p:sldId id="280" r:id="rId26"/>
    <p:sldId id="303" r:id="rId27"/>
    <p:sldId id="257" r:id="rId28"/>
    <p:sldId id="258" r:id="rId29"/>
    <p:sldId id="291" r:id="rId30"/>
    <p:sldId id="292" r:id="rId31"/>
    <p:sldId id="272" r:id="rId32"/>
    <p:sldId id="270" r:id="rId33"/>
    <p:sldId id="271" r:id="rId34"/>
    <p:sldId id="273" r:id="rId35"/>
    <p:sldId id="275" r:id="rId36"/>
    <p:sldId id="313" r:id="rId37"/>
    <p:sldId id="281" r:id="rId38"/>
    <p:sldId id="282" r:id="rId39"/>
    <p:sldId id="301" r:id="rId40"/>
    <p:sldId id="293" r:id="rId41"/>
    <p:sldId id="294" r:id="rId42"/>
    <p:sldId id="298" r:id="rId43"/>
    <p:sldId id="295" r:id="rId44"/>
    <p:sldId id="299" r:id="rId45"/>
    <p:sldId id="300" r:id="rId46"/>
    <p:sldId id="304" r:id="rId47"/>
    <p:sldId id="297" r:id="rId48"/>
    <p:sldId id="310" r:id="rId49"/>
    <p:sldId id="274" r:id="rId50"/>
    <p:sldId id="311" r:id="rId51"/>
    <p:sldId id="296" r:id="rId52"/>
    <p:sldId id="314" r:id="rId53"/>
    <p:sldId id="316" r:id="rId54"/>
    <p:sldId id="305" r:id="rId55"/>
    <p:sldId id="306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56FF"/>
    <a:srgbClr val="FF7E57"/>
    <a:srgbClr val="FF0000"/>
    <a:srgbClr val="00FA41"/>
    <a:srgbClr val="5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15"/>
    <p:restoredTop sz="96283"/>
  </p:normalViewPr>
  <p:slideViewPr>
    <p:cSldViewPr snapToGrid="0">
      <p:cViewPr>
        <p:scale>
          <a:sx n="133" d="100"/>
          <a:sy n="133" d="100"/>
        </p:scale>
        <p:origin x="920" y="256"/>
      </p:cViewPr>
      <p:guideLst/>
    </p:cSldViewPr>
  </p:slideViewPr>
  <p:notesTextViewPr>
    <p:cViewPr>
      <p:scale>
        <a:sx n="40" d="100"/>
        <a:sy n="4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6:22:27.6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24575,'68'66'0,"0"0"0,-1 0 0,1 0 0,-1 1 0,1-1 0,0 0 0,-1 0 0,1 0 0,-1 0 0,1 0 0,1 0 0,-14-13 0,14 13 0,-3-1 0,1 1 0,-1 0 0,1-1 0,-1 1 0,1 0 0,-1-1 0,1 1 0,-1 0 0,1-1 0,-1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6:22:27.6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1713 24575,'27'-39'0,"5"-9"0,17-20 0,1-5 0,-3 5 0,-11 15 0,-14 21 0,-5 6 0,-1 4 0,0-4 0,5-4 0,2-4 0,3-5 0,3-3 0,2-5 0,2-2 0,2-3 0,-2 1 0,0 2 0,-2 2 0,-3 4 0,0 1 0,-2 0 0,-1 1 0,-3 3 0,-2 3 0,1 3 0,0 2 0,-1 3 0,-4 4 0,-4 5 0,-3 4 0,-2 5 0,-2 3 0,-1-1 0,0 0 0,1-2 0,-1 0 0,2-1 0,1-3 0,0-3 0,2-3 0,2-1 0,0 0 0,-1 2 0,0 1 0,0 0 0,1 0 0,2-1 0,-1-2 0,1 2 0,-2 2 0,-2 2 0,0 3 0,-1 2 0,-2 1 0,-1 2 0,-2 0 0,0 1 0,0 0 0,2-2 0,0 0 0,1-1 0,1 0 0,-1 1 0,1 0 0,0 0 0,0 1 0,-1 0 0,-1 1 0,-2 2 0,0 0 0,0 0 0,0 0 0,0 2 0,-1-1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6:19:19.9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24575,'68'66'0,"0"0"0,-1 0 0,1 0 0,-1 1 0,1-1 0,0 0 0,-1 0 0,1 0 0,-1 0 0,1 0 0,1 0 0,-14-13 0,14 13 0,-3-1 0,1 1 0,-1 0 0,1-1 0,-1 1 0,1 0 0,-1-1 0,1 1 0,-1 0 0,1-1 0,-1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16:19:19.9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1713 24575,'27'-39'0,"5"-9"0,17-20 0,1-5 0,-3 5 0,-11 15 0,-14 21 0,-5 6 0,-1 4 0,0-4 0,5-4 0,2-4 0,3-5 0,3-3 0,2-5 0,2-2 0,2-3 0,-2 1 0,0 2 0,-2 2 0,-3 4 0,0 1 0,-2 0 0,-1 1 0,-3 3 0,-2 3 0,1 3 0,0 2 0,-1 3 0,-4 4 0,-4 5 0,-3 4 0,-2 5 0,-2 3 0,-1-1 0,0 0 0,1-2 0,-1 0 0,2-1 0,1-3 0,0-3 0,2-3 0,2-1 0,0 0 0,-1 2 0,0 1 0,0 0 0,1 0 0,2-1 0,-1-2 0,1 2 0,-2 2 0,-2 2 0,0 3 0,-1 2 0,-2 1 0,-1 2 0,-2 0 0,0 1 0,0 0 0,2-2 0,0 0 0,1-1 0,1 0 0,-1 1 0,1 0 0,0 0 0,0 1 0,-1 0 0,-1 1 0,-2 2 0,0 0 0,0 0 0,0 0 0,0 2 0,-1-1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D2DA78-A388-3F4E-952D-8D25ABB5FB3A}" type="datetimeFigureOut">
              <a:rPr lang="en-US" smtClean="0"/>
              <a:t>9/20/23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DAA4F6-6818-E44C-AB28-F505204BB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83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AA4F6-6818-E44C-AB28-F505204BB9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645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a new niche can be just a new metabolite or carbon source for the bacteria</a:t>
            </a:r>
          </a:p>
          <a:p>
            <a:endParaRPr lang="en-US" sz="2000" dirty="0"/>
          </a:p>
          <a:p>
            <a:r>
              <a:rPr lang="en-US" sz="2000" dirty="0"/>
              <a:t>nascent speciation might be constantly occurring but need not lead to full speciation, and this could potentially explain the vast pangenome diversity in bacterial species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AA4F6-6818-E44C-AB28-F505204BB9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683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AA4F6-6818-E44C-AB28-F505204BB9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005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from </a:t>
            </a:r>
            <a:r>
              <a:rPr lang="en-US" dirty="0" err="1"/>
              <a:t>gapseq</a:t>
            </a:r>
            <a:r>
              <a:rPr lang="en-US" dirty="0"/>
              <a:t> from the PG strains. Of the genes detected in the genomes, ~30-40% of functions are not known. This is different from the annotation step as this uses something different from </a:t>
            </a:r>
            <a:r>
              <a:rPr lang="en-US" dirty="0" err="1"/>
              <a:t>Prokka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1A51F-FFC2-B84A-9BE4-5F5CFEE55A1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0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1A51F-FFC2-B84A-9BE4-5F5CFEE55A1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675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AA4F6-6818-E44C-AB28-F505204BB9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677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clustering in B2, and also what the hell is the cluster between E and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AA4F6-6818-E44C-AB28-F505204BB9B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32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AA4F6-6818-E44C-AB28-F505204BB9B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72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AA4F6-6818-E44C-AB28-F505204BB9B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393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E9419-FFC4-5291-FF21-A3129D40CA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2496F-F0A7-B0E9-B621-0E5592E47E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7D257B-6D9D-88AA-E583-2CAF35623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50B7-0EBC-3740-A345-08377C594EE0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C6E34-7BC5-B5B2-02B1-E887767C6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3FA23-D0A1-959F-DD5C-316851D26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1A57-EBCC-234C-87D5-911F93EE8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807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E2499-D29C-9BFD-6128-3BDBB8140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071B7B-8D16-4559-8D78-E7C2958B3F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0F869-B62B-4154-99E1-6ECB882BA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50B7-0EBC-3740-A345-08377C594EE0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52641-2786-50E7-9D6D-E938AB647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3D10F-9C9F-6098-14FA-B3A67E34C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1A57-EBCC-234C-87D5-911F93EE8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933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3862D4-D0FB-0219-97A9-6859905428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A0AAA3-7CAC-33EB-6A71-C3D05D44DE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A87C3-EEAF-CE0C-69D3-5184BE61C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50B7-0EBC-3740-A345-08377C594EE0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A1C2E-E878-66EC-5026-0F44B4CA7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FED54-4140-3766-E598-4C8E26AB3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1A57-EBCC-234C-87D5-911F93EE8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161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F25F8-3E7E-0C1D-2A6A-7BF679B89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2B4DD-31FD-6727-3973-CD3816900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DCF2E-1F75-72F4-9B63-963D2B3F3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50B7-0EBC-3740-A345-08377C594EE0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BD470-BF45-F901-819A-8D9B3C641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9623D-A5F8-EB32-327E-E0D273B82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1A57-EBCC-234C-87D5-911F93EE8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454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A85D7-2E13-67CD-95D2-5742B7EC5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ECF62B-D122-8F38-67AE-BB9DC43023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1F861-ABF1-4C9C-54AF-4D4D1DA86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50B7-0EBC-3740-A345-08377C594EE0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97CAC-CFE9-F162-86D7-C5CFD23F0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7BCF0-32DA-E977-5107-EBE0E2428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1A57-EBCC-234C-87D5-911F93EE8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00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12573-6037-AAE0-E819-82F1136F0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F2FF5-0222-41A0-547E-0C28C2A275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73A6B5-22FC-6D64-3707-617AA4C4CD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F1CBCF-6657-CAEB-580A-F7621309F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50B7-0EBC-3740-A345-08377C594EE0}" type="datetimeFigureOut">
              <a:rPr lang="en-US" smtClean="0"/>
              <a:t>9/20/23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CE016A-E0B8-254E-CF41-A30CE01C0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E64C8F-02E9-9F9E-4F6B-2A75052E1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1A57-EBCC-234C-87D5-911F93EE8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934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CD66B-A8E3-47AA-9EBC-0B5DDF787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5365A-6E23-95FA-BBCB-7A2364BF2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143AFD-632C-2C0E-8D0F-B043768042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D80035-C36D-3B76-798A-0FF20E347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972437-E9FA-12DD-B1BF-61D371DA18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A017EC-1529-8E08-97D7-84A76B8F3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50B7-0EBC-3740-A345-08377C594EE0}" type="datetimeFigureOut">
              <a:rPr lang="en-US" smtClean="0"/>
              <a:t>9/20/23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11A1DA-3704-4BED-74F9-B92E2361F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458EBA-1604-0333-3A37-EE91A2AB3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1A57-EBCC-234C-87D5-911F93EE8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10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ABD4E-C111-0516-A8E5-EAB81B868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0532E2-3A12-6C5D-E605-46180DF6D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50B7-0EBC-3740-A345-08377C594EE0}" type="datetimeFigureOut">
              <a:rPr lang="en-US" smtClean="0"/>
              <a:t>9/20/23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8B323F-20C0-D3BA-F6A3-CB21CB703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905872-EB90-2092-AEEA-DDD62C9CB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1A57-EBCC-234C-87D5-911F93EE8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053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E05996-C75A-4A90-A14A-D83475A5E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50B7-0EBC-3740-A345-08377C594EE0}" type="datetimeFigureOut">
              <a:rPr lang="en-US" smtClean="0"/>
              <a:t>9/20/23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699C9A-AABE-3DB1-0C4D-4973B3FD1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67C04-6705-AF05-5490-B0E7DAE1C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1A57-EBCC-234C-87D5-911F93EE8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844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1963F-01C7-B321-D01B-0F3A62B76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0E611-3AA1-7275-830A-72509C920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45EA05-996D-D8D9-670C-E7D514DBE9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5DEE0F-6A91-5F5B-16EF-D0CFB9592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50B7-0EBC-3740-A345-08377C594EE0}" type="datetimeFigureOut">
              <a:rPr lang="en-US" smtClean="0"/>
              <a:t>9/20/23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3C54E7-7540-A76B-FF0D-24F63A5BE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69C34E-24EA-5445-25DA-F5C9F79B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1A57-EBCC-234C-87D5-911F93EE8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149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03862-4791-9EBA-8838-9982BFD7C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32DCD5-C423-A06A-9BC6-D0AFC12C39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DB1A4-0B70-909F-9278-4562CA0A36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C59867-77CE-5613-E706-363D0F689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50B7-0EBC-3740-A345-08377C594EE0}" type="datetimeFigureOut">
              <a:rPr lang="en-US" smtClean="0"/>
              <a:t>9/20/23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363BD9-83ED-7CFA-043D-937C6C6D7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60F3FA-ED4F-47A2-07DE-B3BE0600F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1A57-EBCC-234C-87D5-911F93EE8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348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4EFD61-146F-0ECA-9C93-6AAFB0F12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24899B-6FA0-CD18-2EB1-DCBB4D8665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8878F-0D10-57E6-E1C6-FC89CB6561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A50B7-0EBC-3740-A345-08377C594EE0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EFBBC-0C50-0D52-14A9-76A723E235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BD943-7C86-DFF3-F8D1-0E816BC3E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51A57-EBCC-234C-87D5-911F93EE8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710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10.png"/><Relationship Id="rId4" Type="http://schemas.openxmlformats.org/officeDocument/2006/relationships/customXml" Target="../ink/ink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7.sv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12" Type="http://schemas.openxmlformats.org/officeDocument/2006/relationships/image" Target="../media/image26.png"/><Relationship Id="rId2" Type="http://schemas.openxmlformats.org/officeDocument/2006/relationships/image" Target="../media/image14.png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5" Type="http://schemas.openxmlformats.org/officeDocument/2006/relationships/image" Target="../media/image29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customXml" Target="../ink/ink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168646-551C-EF9E-A45C-3CAA8F7297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5000" dirty="0"/>
              <a:t>Exploring the NCBI </a:t>
            </a:r>
            <a:r>
              <a:rPr lang="en-US" sz="5000" i="1" dirty="0"/>
              <a:t>E. coli </a:t>
            </a:r>
            <a:r>
              <a:rPr lang="en-US" sz="5000" dirty="0"/>
              <a:t>pangenome functions</a:t>
            </a:r>
          </a:p>
        </p:txBody>
      </p:sp>
      <p:sp>
        <p:nvSpPr>
          <p:cNvPr id="10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BCB7A6-C266-641C-44E0-4E9F754BAC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7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6574CB-45E8-62DE-CAFB-537163A3A265}"/>
              </a:ext>
            </a:extLst>
          </p:cNvPr>
          <p:cNvSpPr txBox="1"/>
          <p:nvPr/>
        </p:nvSpPr>
        <p:spPr>
          <a:xfrm>
            <a:off x="1315319" y="4904113"/>
            <a:ext cx="26247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err="1"/>
              <a:t>Cabreiro</a:t>
            </a:r>
            <a:r>
              <a:rPr lang="en-US" i="1" dirty="0"/>
              <a:t> Lab retreat</a:t>
            </a:r>
          </a:p>
          <a:p>
            <a:pPr algn="ctr"/>
            <a:endParaRPr lang="en-US" dirty="0"/>
          </a:p>
          <a:p>
            <a:pPr algn="ctr"/>
            <a:r>
              <a:rPr lang="en-US" b="1" dirty="0"/>
              <a:t>Daniel Martínez Martínez</a:t>
            </a:r>
          </a:p>
        </p:txBody>
      </p:sp>
    </p:spTree>
    <p:extLst>
      <p:ext uri="{BB962C8B-B14F-4D97-AF65-F5344CB8AC3E}">
        <p14:creationId xmlns:p14="http://schemas.microsoft.com/office/powerpoint/2010/main" val="3896060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311CFE-2F1D-5B40-5E11-1BF7B6BF8516}"/>
              </a:ext>
            </a:extLst>
          </p:cNvPr>
          <p:cNvSpPr txBox="1"/>
          <p:nvPr/>
        </p:nvSpPr>
        <p:spPr>
          <a:xfrm>
            <a:off x="8226743" y="306764"/>
            <a:ext cx="374046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Multiple definitions:</a:t>
            </a:r>
          </a:p>
          <a:p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Sequence thresholds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Phylogenetic concept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The </a:t>
            </a:r>
            <a:r>
              <a:rPr lang="en-US" sz="1600" b="1" dirty="0">
                <a:solidFill>
                  <a:schemeClr val="bg1">
                    <a:lumMod val="75000"/>
                  </a:schemeClr>
                </a:solidFill>
              </a:rPr>
              <a:t>S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table </a:t>
            </a:r>
            <a:r>
              <a:rPr lang="en-US" sz="1600" b="1" dirty="0">
                <a:solidFill>
                  <a:schemeClr val="bg1">
                    <a:lumMod val="75000"/>
                  </a:schemeClr>
                </a:solidFill>
              </a:rPr>
              <a:t>E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cotype </a:t>
            </a:r>
            <a:r>
              <a:rPr lang="en-US" sz="1600" b="1" dirty="0">
                <a:solidFill>
                  <a:schemeClr val="bg1">
                    <a:lumMod val="75000"/>
                  </a:schemeClr>
                </a:solidFill>
              </a:rPr>
              <a:t>M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odel (SEM)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The </a:t>
            </a:r>
            <a:r>
              <a:rPr lang="en-US" sz="1600" b="1" dirty="0">
                <a:solidFill>
                  <a:schemeClr val="bg1">
                    <a:lumMod val="75000"/>
                  </a:schemeClr>
                </a:solidFill>
              </a:rPr>
              <a:t>B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iological </a:t>
            </a:r>
            <a:r>
              <a:rPr lang="en-US" sz="1600" b="1" dirty="0">
                <a:solidFill>
                  <a:schemeClr val="bg1">
                    <a:lumMod val="75000"/>
                  </a:schemeClr>
                </a:solidFill>
              </a:rPr>
              <a:t>S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pecies </a:t>
            </a:r>
            <a:r>
              <a:rPr lang="en-US" sz="1600" b="1" dirty="0">
                <a:solidFill>
                  <a:schemeClr val="bg1">
                    <a:lumMod val="75000"/>
                  </a:schemeClr>
                </a:solidFill>
              </a:rPr>
              <a:t>C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oncept (BSC)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Mixed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09F931-86F3-2CEE-3A8F-3D40F19229CE}"/>
              </a:ext>
            </a:extLst>
          </p:cNvPr>
          <p:cNvSpPr txBox="1"/>
          <p:nvPr/>
        </p:nvSpPr>
        <p:spPr>
          <a:xfrm>
            <a:off x="648653" y="752594"/>
            <a:ext cx="609790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What is a bacterial species?</a:t>
            </a:r>
          </a:p>
          <a:p>
            <a:r>
              <a:rPr lang="en-US" sz="2000" b="1" dirty="0"/>
              <a:t>Mixed model </a:t>
            </a:r>
            <a:r>
              <a:rPr lang="en-US" sz="3200" b="1" dirty="0"/>
              <a:t>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4A0578A-59FD-833B-A2C8-CB62CB3A46DB}"/>
              </a:ext>
            </a:extLst>
          </p:cNvPr>
          <p:cNvGrpSpPr/>
          <p:nvPr/>
        </p:nvGrpSpPr>
        <p:grpSpPr>
          <a:xfrm>
            <a:off x="6096000" y="3202885"/>
            <a:ext cx="3660458" cy="3259934"/>
            <a:chOff x="7708955" y="3020453"/>
            <a:chExt cx="3660458" cy="325993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D86F002-9ACC-2597-A375-E8AA36F3A113}"/>
                </a:ext>
              </a:extLst>
            </p:cNvPr>
            <p:cNvSpPr/>
            <p:nvPr/>
          </p:nvSpPr>
          <p:spPr>
            <a:xfrm>
              <a:off x="7708955" y="3020453"/>
              <a:ext cx="1272437" cy="127243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Species 1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9BBA4A6-272C-3D7C-E6F1-96A5A8315B88}"/>
                </a:ext>
              </a:extLst>
            </p:cNvPr>
            <p:cNvSpPr/>
            <p:nvPr/>
          </p:nvSpPr>
          <p:spPr>
            <a:xfrm>
              <a:off x="10096976" y="3020453"/>
              <a:ext cx="1272437" cy="127243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Species 1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C6BABE7-832C-4341-F6F1-E95669626832}"/>
                </a:ext>
              </a:extLst>
            </p:cNvPr>
            <p:cNvSpPr/>
            <p:nvPr/>
          </p:nvSpPr>
          <p:spPr>
            <a:xfrm>
              <a:off x="7708955" y="5007950"/>
              <a:ext cx="1272437" cy="127243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Species 1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5AEA73C-F8E2-D0DE-13E2-9A0FBADACB51}"/>
                </a:ext>
              </a:extLst>
            </p:cNvPr>
            <p:cNvSpPr/>
            <p:nvPr/>
          </p:nvSpPr>
          <p:spPr>
            <a:xfrm>
              <a:off x="10096976" y="5007950"/>
              <a:ext cx="1272437" cy="1272437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Species 2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D7D08F7-D33F-1C45-AE3A-21CC8A923A35}"/>
                </a:ext>
              </a:extLst>
            </p:cNvPr>
            <p:cNvCxnSpPr/>
            <p:nvPr/>
          </p:nvCxnSpPr>
          <p:spPr>
            <a:xfrm>
              <a:off x="9109862" y="3515108"/>
              <a:ext cx="8690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6BE8D5B-D6A2-BEC0-D213-C94D215FD5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00562" y="3670536"/>
              <a:ext cx="8783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32073E0-2858-38CD-FC80-EED362959676}"/>
                </a:ext>
              </a:extLst>
            </p:cNvPr>
            <p:cNvCxnSpPr/>
            <p:nvPr/>
          </p:nvCxnSpPr>
          <p:spPr>
            <a:xfrm>
              <a:off x="9109862" y="5584231"/>
              <a:ext cx="8690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D615ECF-9EAE-5D5B-CAC4-CFD0FFFD45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00562" y="5739659"/>
              <a:ext cx="8783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270FD33-36C8-2A46-26D0-C5A641BE3CE2}"/>
                    </a:ext>
                  </a:extLst>
                </p14:cNvPr>
                <p14:cNvContentPartPr/>
                <p14:nvPr/>
              </p14:nvContentPartPr>
              <p14:xfrm>
                <a:off x="9273037" y="5413601"/>
                <a:ext cx="600840" cy="5886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270FD33-36C8-2A46-26D0-C5A641BE3CE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55037" y="5395601"/>
                  <a:ext cx="636480" cy="62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908360D-728E-EE01-9CDD-D57B1C706EB5}"/>
                    </a:ext>
                  </a:extLst>
                </p14:cNvPr>
                <p14:cNvContentPartPr/>
                <p14:nvPr/>
              </p14:nvContentPartPr>
              <p14:xfrm>
                <a:off x="9355837" y="5437361"/>
                <a:ext cx="414000" cy="6170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908360D-728E-EE01-9CDD-D57B1C706EB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37837" y="5419361"/>
                  <a:ext cx="449640" cy="6526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03AF67E-EFBB-0443-4E6D-7B000797416F}"/>
                </a:ext>
              </a:extLst>
            </p:cNvPr>
            <p:cNvSpPr txBox="1"/>
            <p:nvPr/>
          </p:nvSpPr>
          <p:spPr>
            <a:xfrm>
              <a:off x="8981392" y="4463520"/>
              <a:ext cx="11067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gene flow</a:t>
              </a:r>
            </a:p>
          </p:txBody>
        </p:sp>
      </p:grpSp>
      <p:pic>
        <p:nvPicPr>
          <p:cNvPr id="17" name="Picture 2">
            <a:extLst>
              <a:ext uri="{FF2B5EF4-FFF2-40B4-BE49-F238E27FC236}">
                <a16:creationId xmlns:a16="http://schemas.microsoft.com/office/drawing/2014/main" id="{A56B01F0-9C9C-54DF-EF24-C97B8BD01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500" b="57912"/>
          <a:stretch/>
        </p:blipFill>
        <p:spPr bwMode="auto">
          <a:xfrm>
            <a:off x="2224862" y="3338859"/>
            <a:ext cx="2945485" cy="335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10A50A7-2B0B-1340-6EEF-719A2BCCE64A}"/>
              </a:ext>
            </a:extLst>
          </p:cNvPr>
          <p:cNvSpPr/>
          <p:nvPr/>
        </p:nvSpPr>
        <p:spPr>
          <a:xfrm>
            <a:off x="2296651" y="2622136"/>
            <a:ext cx="7626927" cy="282421"/>
          </a:xfrm>
          <a:prstGeom prst="rect">
            <a:avLst/>
          </a:prstGeom>
          <a:gradFill>
            <a:gsLst>
              <a:gs pos="17000">
                <a:srgbClr val="FF7E57"/>
              </a:gs>
              <a:gs pos="99000">
                <a:srgbClr val="0070C0"/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84DDB6-A422-7B0B-9E08-BAE056A53AF2}"/>
              </a:ext>
            </a:extLst>
          </p:cNvPr>
          <p:cNvSpPr txBox="1"/>
          <p:nvPr/>
        </p:nvSpPr>
        <p:spPr>
          <a:xfrm>
            <a:off x="3313524" y="2153423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7E57"/>
                </a:solidFill>
              </a:rPr>
              <a:t>Clonal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CA524F-3FEF-4AAC-6F5F-56160FF48CE3}"/>
              </a:ext>
            </a:extLst>
          </p:cNvPr>
          <p:cNvSpPr txBox="1"/>
          <p:nvPr/>
        </p:nvSpPr>
        <p:spPr>
          <a:xfrm>
            <a:off x="7640574" y="2147096"/>
            <a:ext cx="1450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Recombinant</a:t>
            </a:r>
          </a:p>
        </p:txBody>
      </p:sp>
    </p:spTree>
    <p:extLst>
      <p:ext uri="{BB962C8B-B14F-4D97-AF65-F5344CB8AC3E}">
        <p14:creationId xmlns:p14="http://schemas.microsoft.com/office/powerpoint/2010/main" val="32813526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ook cover">
            <a:extLst>
              <a:ext uri="{FF2B5EF4-FFF2-40B4-BE49-F238E27FC236}">
                <a16:creationId xmlns:a16="http://schemas.microsoft.com/office/drawing/2014/main" id="{D3811E07-99D4-F1C6-990A-7245B3AE7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693" y="567891"/>
            <a:ext cx="3980614" cy="599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773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585601-84E8-B040-ED3F-332CF6811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931" y="747707"/>
            <a:ext cx="8988137" cy="59920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205C8B-8EF6-8A39-4144-90CBE6FE6038}"/>
              </a:ext>
            </a:extLst>
          </p:cNvPr>
          <p:cNvSpPr txBox="1"/>
          <p:nvPr/>
        </p:nvSpPr>
        <p:spPr>
          <a:xfrm>
            <a:off x="0" y="26622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Functions </a:t>
            </a:r>
            <a:r>
              <a:rPr lang="en-US" sz="2000" dirty="0"/>
              <a:t>– What are the functions within an </a:t>
            </a:r>
            <a:r>
              <a:rPr lang="en-US" sz="2000" i="1" dirty="0"/>
              <a:t>E. coli</a:t>
            </a:r>
            <a:r>
              <a:rPr lang="en-US" sz="2000" dirty="0"/>
              <a:t>?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4344B4-1F66-AAE6-B612-5AA581D856D3}"/>
              </a:ext>
            </a:extLst>
          </p:cNvPr>
          <p:cNvSpPr txBox="1"/>
          <p:nvPr/>
        </p:nvSpPr>
        <p:spPr>
          <a:xfrm>
            <a:off x="7951305" y="1401417"/>
            <a:ext cx="382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Metabolic reconstruction from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gapseq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7543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66985C-27A7-478B-5D6F-16AE1BC8B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544444"/>
            <a:ext cx="7772400" cy="6045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771A64-1922-0936-46BD-BDD3424A7F79}"/>
              </a:ext>
            </a:extLst>
          </p:cNvPr>
          <p:cNvSpPr txBox="1"/>
          <p:nvPr/>
        </p:nvSpPr>
        <p:spPr>
          <a:xfrm>
            <a:off x="4798143" y="2132044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 if a gene is annotated, we might not know anything about its function!</a:t>
            </a:r>
          </a:p>
        </p:txBody>
      </p:sp>
    </p:spTree>
    <p:extLst>
      <p:ext uri="{BB962C8B-B14F-4D97-AF65-F5344CB8AC3E}">
        <p14:creationId xmlns:p14="http://schemas.microsoft.com/office/powerpoint/2010/main" val="132016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DE35A68-5B62-781B-3396-D81AAE624B99}"/>
              </a:ext>
            </a:extLst>
          </p:cNvPr>
          <p:cNvGrpSpPr/>
          <p:nvPr/>
        </p:nvGrpSpPr>
        <p:grpSpPr>
          <a:xfrm>
            <a:off x="5171768" y="2937387"/>
            <a:ext cx="1848464" cy="983226"/>
            <a:chOff x="875071" y="2015611"/>
            <a:chExt cx="1848464" cy="983226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FB55CF63-0123-2892-120A-79C86EFE693E}"/>
                </a:ext>
              </a:extLst>
            </p:cNvPr>
            <p:cNvSpPr/>
            <p:nvPr/>
          </p:nvSpPr>
          <p:spPr>
            <a:xfrm>
              <a:off x="875071" y="2015611"/>
              <a:ext cx="1848464" cy="983226"/>
            </a:xfrm>
            <a:prstGeom prst="roundRect">
              <a:avLst/>
            </a:prstGeom>
            <a:solidFill>
              <a:srgbClr val="FF7E57">
                <a:alpha val="52941"/>
              </a:srgbClr>
            </a:solidFill>
            <a:ln w="28575">
              <a:solidFill>
                <a:srgbClr val="FF0000">
                  <a:alpha val="87843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7FC88D1-C399-3170-97BA-39A989F952B7}"/>
                </a:ext>
              </a:extLst>
            </p:cNvPr>
            <p:cNvSpPr txBox="1"/>
            <p:nvPr/>
          </p:nvSpPr>
          <p:spPr>
            <a:xfrm>
              <a:off x="992193" y="2184059"/>
              <a:ext cx="16142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Escherichia coli</a:t>
              </a:r>
            </a:p>
            <a:p>
              <a:pPr algn="ctr"/>
              <a:r>
                <a:rPr lang="en-US" b="1" dirty="0"/>
                <a:t>29608 </a:t>
              </a:r>
              <a:r>
                <a:rPr lang="en-US" dirty="0"/>
                <a:t>strains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731503-C383-1DF5-43D5-CC797DE1439D}"/>
              </a:ext>
            </a:extLst>
          </p:cNvPr>
          <p:cNvSpPr txBox="1"/>
          <p:nvPr/>
        </p:nvSpPr>
        <p:spPr>
          <a:xfrm>
            <a:off x="1144413" y="2937387"/>
            <a:ext cx="23874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NCBI collection</a:t>
            </a:r>
          </a:p>
          <a:p>
            <a:pPr algn="ctr"/>
            <a:r>
              <a:rPr lang="en-US" sz="2800" b="1" dirty="0"/>
              <a:t>28867</a:t>
            </a:r>
            <a:r>
              <a:rPr lang="en-US" sz="2800" dirty="0"/>
              <a:t> strains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EED2D-954C-BE8F-9445-215B0D87778B}"/>
              </a:ext>
            </a:extLst>
          </p:cNvPr>
          <p:cNvSpPr txBox="1"/>
          <p:nvPr/>
        </p:nvSpPr>
        <p:spPr>
          <a:xfrm>
            <a:off x="8723082" y="2931093"/>
            <a:ext cx="29187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/>
              <a:t>Cabreiro</a:t>
            </a:r>
            <a:r>
              <a:rPr lang="en-US" sz="2800" dirty="0"/>
              <a:t> collection</a:t>
            </a:r>
          </a:p>
          <a:p>
            <a:pPr algn="ctr"/>
            <a:r>
              <a:rPr lang="en-US" sz="2800" b="1" dirty="0"/>
              <a:t>741</a:t>
            </a:r>
            <a:r>
              <a:rPr lang="en-US" sz="2800" dirty="0"/>
              <a:t> strains</a:t>
            </a:r>
          </a:p>
        </p:txBody>
      </p:sp>
      <p:pic>
        <p:nvPicPr>
          <p:cNvPr id="1026" name="Picture 2" descr="Centro Nacional para la Información Biotecnológica - Wikipedia, la  enciclopedia libre">
            <a:extLst>
              <a:ext uri="{FF2B5EF4-FFF2-40B4-BE49-F238E27FC236}">
                <a16:creationId xmlns:a16="http://schemas.microsoft.com/office/drawing/2014/main" id="{E8E23A34-278C-E5F0-6A08-AF944B6CD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779" y="2845671"/>
            <a:ext cx="971152" cy="119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021860-243A-14FA-D819-07E1162C8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587" y="2693150"/>
            <a:ext cx="1160140" cy="144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90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860CFA0B-922E-877F-B5B9-FC8DC5364E43}"/>
              </a:ext>
            </a:extLst>
          </p:cNvPr>
          <p:cNvSpPr/>
          <p:nvPr/>
        </p:nvSpPr>
        <p:spPr>
          <a:xfrm>
            <a:off x="9698877" y="2697434"/>
            <a:ext cx="1083567" cy="369331"/>
          </a:xfrm>
          <a:prstGeom prst="roundRect">
            <a:avLst/>
          </a:prstGeom>
          <a:solidFill>
            <a:srgbClr val="00FA41">
              <a:alpha val="29020"/>
            </a:srgbClr>
          </a:solidFill>
          <a:ln w="28575">
            <a:solidFill>
              <a:schemeClr val="accent6">
                <a:alpha val="87843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C0E8DCD8-FABD-5C4D-3CEA-F6A3CB2E5667}"/>
              </a:ext>
            </a:extLst>
          </p:cNvPr>
          <p:cNvSpPr/>
          <p:nvPr/>
        </p:nvSpPr>
        <p:spPr>
          <a:xfrm>
            <a:off x="5820243" y="2047701"/>
            <a:ext cx="1329083" cy="369331"/>
          </a:xfrm>
          <a:prstGeom prst="roundRect">
            <a:avLst/>
          </a:prstGeom>
          <a:solidFill>
            <a:srgbClr val="00FA41">
              <a:alpha val="29020"/>
            </a:srgbClr>
          </a:solidFill>
          <a:ln w="28575">
            <a:solidFill>
              <a:schemeClr val="accent6">
                <a:alpha val="87843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F876EC7-694C-1609-A82C-C15279097D81}"/>
              </a:ext>
            </a:extLst>
          </p:cNvPr>
          <p:cNvSpPr/>
          <p:nvPr/>
        </p:nvSpPr>
        <p:spPr>
          <a:xfrm>
            <a:off x="5813898" y="735231"/>
            <a:ext cx="1329083" cy="369331"/>
          </a:xfrm>
          <a:prstGeom prst="roundRect">
            <a:avLst/>
          </a:prstGeom>
          <a:solidFill>
            <a:srgbClr val="00FA41">
              <a:alpha val="29020"/>
            </a:srgbClr>
          </a:solidFill>
          <a:ln w="28575">
            <a:solidFill>
              <a:schemeClr val="accent6">
                <a:alpha val="87843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A198403E-5B81-4994-7D0D-B3948E2F69C7}"/>
              </a:ext>
            </a:extLst>
          </p:cNvPr>
          <p:cNvSpPr/>
          <p:nvPr/>
        </p:nvSpPr>
        <p:spPr>
          <a:xfrm>
            <a:off x="6975764" y="2712393"/>
            <a:ext cx="1329083" cy="369331"/>
          </a:xfrm>
          <a:prstGeom prst="roundRect">
            <a:avLst/>
          </a:prstGeom>
          <a:solidFill>
            <a:srgbClr val="4756FF">
              <a:alpha val="29020"/>
            </a:srgbClr>
          </a:solidFill>
          <a:ln w="28575">
            <a:solidFill>
              <a:srgbClr val="002060">
                <a:alpha val="87843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E35A68-5B62-781B-3396-D81AAE624B99}"/>
              </a:ext>
            </a:extLst>
          </p:cNvPr>
          <p:cNvGrpSpPr/>
          <p:nvPr/>
        </p:nvGrpSpPr>
        <p:grpSpPr>
          <a:xfrm>
            <a:off x="1425552" y="1805182"/>
            <a:ext cx="1848464" cy="983226"/>
            <a:chOff x="875071" y="2015611"/>
            <a:chExt cx="1848464" cy="983226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FB55CF63-0123-2892-120A-79C86EFE693E}"/>
                </a:ext>
              </a:extLst>
            </p:cNvPr>
            <p:cNvSpPr/>
            <p:nvPr/>
          </p:nvSpPr>
          <p:spPr>
            <a:xfrm>
              <a:off x="875071" y="2015611"/>
              <a:ext cx="1848464" cy="983226"/>
            </a:xfrm>
            <a:prstGeom prst="roundRect">
              <a:avLst/>
            </a:prstGeom>
            <a:solidFill>
              <a:srgbClr val="FF7E57">
                <a:alpha val="52941"/>
              </a:srgbClr>
            </a:solidFill>
            <a:ln w="28575">
              <a:solidFill>
                <a:srgbClr val="FF0000">
                  <a:alpha val="87843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7FC88D1-C399-3170-97BA-39A989F952B7}"/>
                </a:ext>
              </a:extLst>
            </p:cNvPr>
            <p:cNvSpPr txBox="1"/>
            <p:nvPr/>
          </p:nvSpPr>
          <p:spPr>
            <a:xfrm>
              <a:off x="992193" y="2184059"/>
              <a:ext cx="16142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Escherichia coli</a:t>
              </a:r>
            </a:p>
            <a:p>
              <a:pPr algn="ctr"/>
              <a:r>
                <a:rPr lang="en-US" b="1" dirty="0"/>
                <a:t>29608 </a:t>
              </a:r>
              <a:r>
                <a:rPr lang="en-US" dirty="0"/>
                <a:t>strains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731503-C383-1DF5-43D5-CC797DE1439D}"/>
              </a:ext>
            </a:extLst>
          </p:cNvPr>
          <p:cNvSpPr txBox="1"/>
          <p:nvPr/>
        </p:nvSpPr>
        <p:spPr>
          <a:xfrm>
            <a:off x="638461" y="1071917"/>
            <a:ext cx="1287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NCBI collection</a:t>
            </a:r>
          </a:p>
          <a:p>
            <a:pPr algn="ctr"/>
            <a:r>
              <a:rPr lang="en-US" sz="1400" b="1" dirty="0"/>
              <a:t>28867</a:t>
            </a:r>
            <a:r>
              <a:rPr lang="en-US" sz="1400" dirty="0"/>
              <a:t> strains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EED2D-954C-BE8F-9445-215B0D87778B}"/>
              </a:ext>
            </a:extLst>
          </p:cNvPr>
          <p:cNvSpPr txBox="1"/>
          <p:nvPr/>
        </p:nvSpPr>
        <p:spPr>
          <a:xfrm>
            <a:off x="618797" y="2983075"/>
            <a:ext cx="1556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Cabreiro</a:t>
            </a:r>
            <a:r>
              <a:rPr lang="en-US" sz="1400" dirty="0"/>
              <a:t> collection</a:t>
            </a:r>
          </a:p>
          <a:p>
            <a:pPr algn="ctr"/>
            <a:r>
              <a:rPr lang="en-US" sz="1400" b="1" dirty="0"/>
              <a:t>741</a:t>
            </a:r>
            <a:r>
              <a:rPr lang="en-US" sz="1400" dirty="0"/>
              <a:t> strains</a:t>
            </a:r>
          </a:p>
        </p:txBody>
      </p:sp>
      <p:pic>
        <p:nvPicPr>
          <p:cNvPr id="1026" name="Picture 2" descr="Centro Nacional para la Información Biotecnológica - Wikipedia, la  enciclopedia libre">
            <a:extLst>
              <a:ext uri="{FF2B5EF4-FFF2-40B4-BE49-F238E27FC236}">
                <a16:creationId xmlns:a16="http://schemas.microsoft.com/office/drawing/2014/main" id="{E8E23A34-278C-E5F0-6A08-AF944B6CD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121" y="1087295"/>
            <a:ext cx="423663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021860-243A-14FA-D819-07E1162C8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456" y="2988621"/>
            <a:ext cx="514885" cy="640235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38E71EE-FDC3-B2FA-9097-86545A84684F}"/>
              </a:ext>
            </a:extLst>
          </p:cNvPr>
          <p:cNvSpPr/>
          <p:nvPr/>
        </p:nvSpPr>
        <p:spPr>
          <a:xfrm>
            <a:off x="3974473" y="1423626"/>
            <a:ext cx="1329083" cy="369331"/>
          </a:xfrm>
          <a:prstGeom prst="roundRect">
            <a:avLst/>
          </a:prstGeom>
          <a:solidFill>
            <a:srgbClr val="4756FF">
              <a:alpha val="29020"/>
            </a:srgbClr>
          </a:solidFill>
          <a:ln w="28575">
            <a:solidFill>
              <a:srgbClr val="002060">
                <a:alpha val="87843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F94AD2-90CF-261C-6A4C-24808F75F8AA}"/>
              </a:ext>
            </a:extLst>
          </p:cNvPr>
          <p:cNvSpPr txBox="1"/>
          <p:nvPr/>
        </p:nvSpPr>
        <p:spPr>
          <a:xfrm>
            <a:off x="4022042" y="1423626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Assemblies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C047826-0964-597E-40EE-7BCAF0118338}"/>
              </a:ext>
            </a:extLst>
          </p:cNvPr>
          <p:cNvGrpSpPr/>
          <p:nvPr/>
        </p:nvGrpSpPr>
        <p:grpSpPr>
          <a:xfrm>
            <a:off x="3974473" y="2712392"/>
            <a:ext cx="1331145" cy="374879"/>
            <a:chOff x="3352590" y="3244334"/>
            <a:chExt cx="1331145" cy="374879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A1EBF664-9CCD-C7CE-5E4E-780F38FE1149}"/>
                </a:ext>
              </a:extLst>
            </p:cNvPr>
            <p:cNvSpPr/>
            <p:nvPr/>
          </p:nvSpPr>
          <p:spPr>
            <a:xfrm>
              <a:off x="3352590" y="3249882"/>
              <a:ext cx="1329083" cy="369331"/>
            </a:xfrm>
            <a:prstGeom prst="roundRect">
              <a:avLst/>
            </a:prstGeom>
            <a:solidFill>
              <a:srgbClr val="4756FF">
                <a:alpha val="29020"/>
              </a:srgbClr>
            </a:solidFill>
            <a:ln w="28575">
              <a:solidFill>
                <a:srgbClr val="002060">
                  <a:alpha val="87843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FA3EA9-7CB3-8DBD-BEB9-AFD4254EF4F2}"/>
                </a:ext>
              </a:extLst>
            </p:cNvPr>
            <p:cNvSpPr txBox="1"/>
            <p:nvPr/>
          </p:nvSpPr>
          <p:spPr>
            <a:xfrm>
              <a:off x="3354653" y="3244334"/>
              <a:ext cx="1329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Annotations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0C44105-A3B5-8A91-4FC2-8F11E410EB1D}"/>
              </a:ext>
            </a:extLst>
          </p:cNvPr>
          <p:cNvSpPr txBox="1"/>
          <p:nvPr/>
        </p:nvSpPr>
        <p:spPr>
          <a:xfrm>
            <a:off x="5835163" y="717963"/>
            <a:ext cx="1339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Phylogroups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8A905B-15F8-8A93-E38F-832596D66DFF}"/>
              </a:ext>
            </a:extLst>
          </p:cNvPr>
          <p:cNvSpPr txBox="1"/>
          <p:nvPr/>
        </p:nvSpPr>
        <p:spPr>
          <a:xfrm>
            <a:off x="4262121" y="2091465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Quality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6C3FEB-7471-01A9-88B8-FF0BBEAEBB10}"/>
              </a:ext>
            </a:extLst>
          </p:cNvPr>
          <p:cNvSpPr txBox="1"/>
          <p:nvPr/>
        </p:nvSpPr>
        <p:spPr>
          <a:xfrm>
            <a:off x="6987028" y="2694854"/>
            <a:ext cx="1296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Pangenome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E6E557-1CE8-1B23-C25A-5A4690726E31}"/>
              </a:ext>
            </a:extLst>
          </p:cNvPr>
          <p:cNvSpPr txBox="1"/>
          <p:nvPr/>
        </p:nvSpPr>
        <p:spPr>
          <a:xfrm>
            <a:off x="5966320" y="2037405"/>
            <a:ext cx="107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Distances</a:t>
            </a:r>
          </a:p>
        </p:txBody>
      </p:sp>
      <p:pic>
        <p:nvPicPr>
          <p:cNvPr id="20" name="Graphic 19" descr="Fork In Road outline">
            <a:extLst>
              <a:ext uri="{FF2B5EF4-FFF2-40B4-BE49-F238E27FC236}">
                <a16:creationId xmlns:a16="http://schemas.microsoft.com/office/drawing/2014/main" id="{91E36CA5-3249-DFFF-F5BF-08A71EAA4B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3565872" y="1788154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762328C-2BCB-1DB3-4BAA-C2DDDD02B70C}"/>
              </a:ext>
            </a:extLst>
          </p:cNvPr>
          <p:cNvSpPr txBox="1"/>
          <p:nvPr/>
        </p:nvSpPr>
        <p:spPr>
          <a:xfrm>
            <a:off x="3463552" y="2322265"/>
            <a:ext cx="609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prokka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4" name="Graphic 23" descr="Fork In Road outline">
            <a:extLst>
              <a:ext uri="{FF2B5EF4-FFF2-40B4-BE49-F238E27FC236}">
                <a16:creationId xmlns:a16="http://schemas.microsoft.com/office/drawing/2014/main" id="{D8077F19-307A-E846-41BB-75A2E187EB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5364124" y="1151091"/>
            <a:ext cx="914400" cy="914400"/>
          </a:xfrm>
          <a:prstGeom prst="rect">
            <a:avLst/>
          </a:prstGeom>
        </p:spPr>
      </p:pic>
      <p:pic>
        <p:nvPicPr>
          <p:cNvPr id="26" name="Graphic 25" descr="Arrow Right outline">
            <a:extLst>
              <a:ext uri="{FF2B5EF4-FFF2-40B4-BE49-F238E27FC236}">
                <a16:creationId xmlns:a16="http://schemas.microsoft.com/office/drawing/2014/main" id="{FAB6F3D0-F097-5BE5-5E09-258365CD26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24632" y="2451567"/>
            <a:ext cx="1245278" cy="91440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5D93AE25-BF20-E6E3-32FB-13DA26B8EC2D}"/>
              </a:ext>
            </a:extLst>
          </p:cNvPr>
          <p:cNvGrpSpPr/>
          <p:nvPr/>
        </p:nvGrpSpPr>
        <p:grpSpPr>
          <a:xfrm>
            <a:off x="8161304" y="1832897"/>
            <a:ext cx="2437847" cy="374292"/>
            <a:chOff x="7866382" y="2534224"/>
            <a:chExt cx="2437847" cy="374292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4D2B4E4-B1B6-DA49-6848-A3E04C63ADDD}"/>
                </a:ext>
              </a:extLst>
            </p:cNvPr>
            <p:cNvSpPr/>
            <p:nvPr/>
          </p:nvSpPr>
          <p:spPr>
            <a:xfrm>
              <a:off x="7887814" y="2539185"/>
              <a:ext cx="2370612" cy="369331"/>
            </a:xfrm>
            <a:prstGeom prst="roundRect">
              <a:avLst/>
            </a:prstGeom>
            <a:solidFill>
              <a:srgbClr val="00FA41">
                <a:alpha val="29020"/>
              </a:srgbClr>
            </a:solidFill>
            <a:ln w="28575">
              <a:solidFill>
                <a:schemeClr val="accent6">
                  <a:alpha val="87843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AABB56A-9BBE-5CDA-ACF9-D2E9FC1BAD33}"/>
                </a:ext>
              </a:extLst>
            </p:cNvPr>
            <p:cNvSpPr txBox="1"/>
            <p:nvPr/>
          </p:nvSpPr>
          <p:spPr>
            <a:xfrm>
              <a:off x="7866382" y="2534224"/>
              <a:ext cx="24378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Core genome alignment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37FC00B-3938-6AB2-04B8-267D6C450366}"/>
              </a:ext>
            </a:extLst>
          </p:cNvPr>
          <p:cNvGrpSpPr/>
          <p:nvPr/>
        </p:nvGrpSpPr>
        <p:grpSpPr>
          <a:xfrm>
            <a:off x="8368826" y="447207"/>
            <a:ext cx="1823704" cy="369332"/>
            <a:chOff x="8173453" y="1668620"/>
            <a:chExt cx="1823704" cy="369332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B032E3CC-FB23-C76B-4FB0-643F4063FE60}"/>
                </a:ext>
              </a:extLst>
            </p:cNvPr>
            <p:cNvSpPr/>
            <p:nvPr/>
          </p:nvSpPr>
          <p:spPr>
            <a:xfrm>
              <a:off x="8173453" y="1668621"/>
              <a:ext cx="1810728" cy="369331"/>
            </a:xfrm>
            <a:prstGeom prst="roundRect">
              <a:avLst/>
            </a:prstGeom>
            <a:solidFill>
              <a:srgbClr val="00FA41">
                <a:alpha val="29020"/>
              </a:srgbClr>
            </a:solidFill>
            <a:ln w="28575">
              <a:solidFill>
                <a:schemeClr val="accent6">
                  <a:alpha val="87843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1C9F5B-00F6-7B21-9AF6-637B28AFF593}"/>
                </a:ext>
              </a:extLst>
            </p:cNvPr>
            <p:cNvSpPr txBox="1"/>
            <p:nvPr/>
          </p:nvSpPr>
          <p:spPr>
            <a:xfrm>
              <a:off x="8173453" y="1668620"/>
              <a:ext cx="1823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Phylogenetic tree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1A87A60-3BE0-9C9C-A8EA-7BAAA092F600}"/>
              </a:ext>
            </a:extLst>
          </p:cNvPr>
          <p:cNvSpPr txBox="1"/>
          <p:nvPr/>
        </p:nvSpPr>
        <p:spPr>
          <a:xfrm>
            <a:off x="9725103" y="2694854"/>
            <a:ext cx="1057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P/A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8FCB42D8-8571-3364-9934-C6D093EE1344}"/>
              </a:ext>
            </a:extLst>
          </p:cNvPr>
          <p:cNvSpPr/>
          <p:nvPr/>
        </p:nvSpPr>
        <p:spPr>
          <a:xfrm>
            <a:off x="6728298" y="3491491"/>
            <a:ext cx="4611850" cy="1233693"/>
          </a:xfrm>
          <a:prstGeom prst="roundRect">
            <a:avLst/>
          </a:prstGeom>
          <a:solidFill>
            <a:srgbClr val="FF0000">
              <a:alpha val="38039"/>
            </a:srgbClr>
          </a:solidFill>
          <a:ln w="28575">
            <a:solidFill>
              <a:srgbClr val="FF0000">
                <a:alpha val="87843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405057-E4A3-FB0C-B29E-570258814B49}"/>
              </a:ext>
            </a:extLst>
          </p:cNvPr>
          <p:cNvSpPr txBox="1"/>
          <p:nvPr/>
        </p:nvSpPr>
        <p:spPr>
          <a:xfrm>
            <a:off x="7414475" y="3569728"/>
            <a:ext cx="32394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Reference genes / proteins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CDD16B-F0A3-FCBD-E340-FCEECEFE7669}"/>
              </a:ext>
            </a:extLst>
          </p:cNvPr>
          <p:cNvSpPr txBox="1"/>
          <p:nvPr/>
        </p:nvSpPr>
        <p:spPr>
          <a:xfrm>
            <a:off x="6399452" y="1736167"/>
            <a:ext cx="522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mash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BBD58D-AEDB-7E9D-E157-4355A7EB2328}"/>
              </a:ext>
            </a:extLst>
          </p:cNvPr>
          <p:cNvSpPr txBox="1"/>
          <p:nvPr/>
        </p:nvSpPr>
        <p:spPr>
          <a:xfrm>
            <a:off x="6161870" y="1133553"/>
            <a:ext cx="11140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ClermonTyping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70BD79-77D9-6F05-C3F5-5ECAF8D68610}"/>
              </a:ext>
            </a:extLst>
          </p:cNvPr>
          <p:cNvSpPr txBox="1"/>
          <p:nvPr/>
        </p:nvSpPr>
        <p:spPr>
          <a:xfrm>
            <a:off x="5900420" y="2943224"/>
            <a:ext cx="708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panaroo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2" name="Graphic 41" descr="Arrow Right outline">
            <a:extLst>
              <a:ext uri="{FF2B5EF4-FFF2-40B4-BE49-F238E27FC236}">
                <a16:creationId xmlns:a16="http://schemas.microsoft.com/office/drawing/2014/main" id="{2EB6B264-3FAB-D2BF-50A8-50C251B100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8754643" y="1006063"/>
            <a:ext cx="618618" cy="637309"/>
          </a:xfrm>
          <a:prstGeom prst="rect">
            <a:avLst/>
          </a:prstGeom>
        </p:spPr>
      </p:pic>
      <p:pic>
        <p:nvPicPr>
          <p:cNvPr id="48" name="Graphic 47" descr="Line arrow: Clockwise curve outline">
            <a:extLst>
              <a:ext uri="{FF2B5EF4-FFF2-40B4-BE49-F238E27FC236}">
                <a16:creationId xmlns:a16="http://schemas.microsoft.com/office/drawing/2014/main" id="{89DEB619-DB22-F6F5-A5B2-F5509A3D2C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3151380" flipH="1">
            <a:off x="7478635" y="419982"/>
            <a:ext cx="762985" cy="914400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C7653E88-3659-FF18-51AB-5FA845AEAC27}"/>
              </a:ext>
            </a:extLst>
          </p:cNvPr>
          <p:cNvGrpSpPr/>
          <p:nvPr/>
        </p:nvGrpSpPr>
        <p:grpSpPr>
          <a:xfrm>
            <a:off x="8368977" y="2460764"/>
            <a:ext cx="1277149" cy="914400"/>
            <a:chOff x="7746063" y="3024822"/>
            <a:chExt cx="1277149" cy="914400"/>
          </a:xfrm>
        </p:grpSpPr>
        <p:pic>
          <p:nvPicPr>
            <p:cNvPr id="49" name="Graphic 48" descr="Fork In Road outline">
              <a:extLst>
                <a:ext uri="{FF2B5EF4-FFF2-40B4-BE49-F238E27FC236}">
                  <a16:creationId xmlns:a16="http://schemas.microsoft.com/office/drawing/2014/main" id="{955340E4-8F99-A33B-29AB-FEE21A344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7746063" y="3024822"/>
              <a:ext cx="914400" cy="914400"/>
            </a:xfrm>
            <a:prstGeom prst="rect">
              <a:avLst/>
            </a:prstGeom>
          </p:spPr>
        </p:pic>
        <p:pic>
          <p:nvPicPr>
            <p:cNvPr id="50" name="Graphic 49" descr="Arrow Right outline">
              <a:extLst>
                <a:ext uri="{FF2B5EF4-FFF2-40B4-BE49-F238E27FC236}">
                  <a16:creationId xmlns:a16="http://schemas.microsoft.com/office/drawing/2014/main" id="{D75315B7-4778-12F6-4F59-9299DD9E9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77934" y="3024822"/>
              <a:ext cx="1245278" cy="914400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2C09783B-B31C-910B-162C-5D8671B477AC}"/>
              </a:ext>
            </a:extLst>
          </p:cNvPr>
          <p:cNvSpPr txBox="1"/>
          <p:nvPr/>
        </p:nvSpPr>
        <p:spPr>
          <a:xfrm>
            <a:off x="9115642" y="1209113"/>
            <a:ext cx="5906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IQTree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23A1719-1C38-BC3C-D166-058104D9A34F}"/>
              </a:ext>
            </a:extLst>
          </p:cNvPr>
          <p:cNvSpPr txBox="1"/>
          <p:nvPr/>
        </p:nvSpPr>
        <p:spPr>
          <a:xfrm>
            <a:off x="4494620" y="2276128"/>
            <a:ext cx="1106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panaroo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/mash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193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860CFA0B-922E-877F-B5B9-FC8DC5364E43}"/>
              </a:ext>
            </a:extLst>
          </p:cNvPr>
          <p:cNvSpPr/>
          <p:nvPr/>
        </p:nvSpPr>
        <p:spPr>
          <a:xfrm>
            <a:off x="9698877" y="2697434"/>
            <a:ext cx="1083567" cy="369331"/>
          </a:xfrm>
          <a:prstGeom prst="roundRect">
            <a:avLst/>
          </a:prstGeom>
          <a:solidFill>
            <a:srgbClr val="00FA41">
              <a:alpha val="29020"/>
            </a:srgbClr>
          </a:solidFill>
          <a:ln w="28575">
            <a:solidFill>
              <a:schemeClr val="accent6">
                <a:alpha val="87843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C0E8DCD8-FABD-5C4D-3CEA-F6A3CB2E5667}"/>
              </a:ext>
            </a:extLst>
          </p:cNvPr>
          <p:cNvSpPr/>
          <p:nvPr/>
        </p:nvSpPr>
        <p:spPr>
          <a:xfrm>
            <a:off x="5820243" y="2047701"/>
            <a:ext cx="1329083" cy="369331"/>
          </a:xfrm>
          <a:prstGeom prst="roundRect">
            <a:avLst/>
          </a:prstGeom>
          <a:solidFill>
            <a:srgbClr val="00FA41">
              <a:alpha val="29020"/>
            </a:srgbClr>
          </a:solidFill>
          <a:ln w="28575">
            <a:solidFill>
              <a:schemeClr val="accent6">
                <a:alpha val="87843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F876EC7-694C-1609-A82C-C15279097D81}"/>
              </a:ext>
            </a:extLst>
          </p:cNvPr>
          <p:cNvSpPr/>
          <p:nvPr/>
        </p:nvSpPr>
        <p:spPr>
          <a:xfrm>
            <a:off x="5813898" y="735231"/>
            <a:ext cx="1329083" cy="369331"/>
          </a:xfrm>
          <a:prstGeom prst="roundRect">
            <a:avLst/>
          </a:prstGeom>
          <a:solidFill>
            <a:srgbClr val="00FA41">
              <a:alpha val="29020"/>
            </a:srgbClr>
          </a:solidFill>
          <a:ln w="28575">
            <a:solidFill>
              <a:schemeClr val="accent6">
                <a:alpha val="87843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A198403E-5B81-4994-7D0D-B3948E2F69C7}"/>
              </a:ext>
            </a:extLst>
          </p:cNvPr>
          <p:cNvSpPr/>
          <p:nvPr/>
        </p:nvSpPr>
        <p:spPr>
          <a:xfrm>
            <a:off x="6975764" y="2712393"/>
            <a:ext cx="1329083" cy="369331"/>
          </a:xfrm>
          <a:prstGeom prst="roundRect">
            <a:avLst/>
          </a:prstGeom>
          <a:solidFill>
            <a:srgbClr val="4756FF">
              <a:alpha val="29020"/>
            </a:srgbClr>
          </a:solidFill>
          <a:ln w="28575">
            <a:solidFill>
              <a:srgbClr val="002060">
                <a:alpha val="87843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2262AB7-F31B-6A9C-7A4B-159F74BFDBB6}"/>
              </a:ext>
            </a:extLst>
          </p:cNvPr>
          <p:cNvSpPr/>
          <p:nvPr/>
        </p:nvSpPr>
        <p:spPr>
          <a:xfrm>
            <a:off x="2692498" y="5965870"/>
            <a:ext cx="1848464" cy="751804"/>
          </a:xfrm>
          <a:prstGeom prst="roundRect">
            <a:avLst/>
          </a:prstGeom>
          <a:noFill/>
          <a:ln w="28575">
            <a:solidFill>
              <a:srgbClr val="FF0000">
                <a:alpha val="87843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E35A68-5B62-781B-3396-D81AAE624B99}"/>
              </a:ext>
            </a:extLst>
          </p:cNvPr>
          <p:cNvGrpSpPr/>
          <p:nvPr/>
        </p:nvGrpSpPr>
        <p:grpSpPr>
          <a:xfrm>
            <a:off x="1425552" y="1805182"/>
            <a:ext cx="1848464" cy="983226"/>
            <a:chOff x="875071" y="2015611"/>
            <a:chExt cx="1848464" cy="983226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FB55CF63-0123-2892-120A-79C86EFE693E}"/>
                </a:ext>
              </a:extLst>
            </p:cNvPr>
            <p:cNvSpPr/>
            <p:nvPr/>
          </p:nvSpPr>
          <p:spPr>
            <a:xfrm>
              <a:off x="875071" y="2015611"/>
              <a:ext cx="1848464" cy="983226"/>
            </a:xfrm>
            <a:prstGeom prst="roundRect">
              <a:avLst/>
            </a:prstGeom>
            <a:solidFill>
              <a:srgbClr val="FF7E57">
                <a:alpha val="52941"/>
              </a:srgbClr>
            </a:solidFill>
            <a:ln w="28575">
              <a:solidFill>
                <a:srgbClr val="FF0000">
                  <a:alpha val="87843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7FC88D1-C399-3170-97BA-39A989F952B7}"/>
                </a:ext>
              </a:extLst>
            </p:cNvPr>
            <p:cNvSpPr txBox="1"/>
            <p:nvPr/>
          </p:nvSpPr>
          <p:spPr>
            <a:xfrm>
              <a:off x="992193" y="2184059"/>
              <a:ext cx="16142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Escherichia coli</a:t>
              </a:r>
            </a:p>
            <a:p>
              <a:pPr algn="ctr"/>
              <a:r>
                <a:rPr lang="en-US" b="1" dirty="0"/>
                <a:t>29608 </a:t>
              </a:r>
              <a:r>
                <a:rPr lang="en-US" dirty="0"/>
                <a:t>strains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731503-C383-1DF5-43D5-CC797DE1439D}"/>
              </a:ext>
            </a:extLst>
          </p:cNvPr>
          <p:cNvSpPr txBox="1"/>
          <p:nvPr/>
        </p:nvSpPr>
        <p:spPr>
          <a:xfrm>
            <a:off x="638461" y="1071917"/>
            <a:ext cx="1287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NCBI collection</a:t>
            </a:r>
          </a:p>
          <a:p>
            <a:pPr algn="ctr"/>
            <a:r>
              <a:rPr lang="en-US" sz="1400" b="1" dirty="0"/>
              <a:t>28867</a:t>
            </a:r>
            <a:r>
              <a:rPr lang="en-US" sz="1400" dirty="0"/>
              <a:t> strains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EED2D-954C-BE8F-9445-215B0D87778B}"/>
              </a:ext>
            </a:extLst>
          </p:cNvPr>
          <p:cNvSpPr txBox="1"/>
          <p:nvPr/>
        </p:nvSpPr>
        <p:spPr>
          <a:xfrm>
            <a:off x="618797" y="2983075"/>
            <a:ext cx="1556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Cabreiro</a:t>
            </a:r>
            <a:r>
              <a:rPr lang="en-US" sz="1400" dirty="0"/>
              <a:t> collection</a:t>
            </a:r>
          </a:p>
          <a:p>
            <a:pPr algn="ctr"/>
            <a:r>
              <a:rPr lang="en-US" sz="1400" b="1" dirty="0"/>
              <a:t>741</a:t>
            </a:r>
            <a:r>
              <a:rPr lang="en-US" sz="1400" dirty="0"/>
              <a:t> strains</a:t>
            </a:r>
          </a:p>
        </p:txBody>
      </p:sp>
      <p:pic>
        <p:nvPicPr>
          <p:cNvPr id="1026" name="Picture 2" descr="Centro Nacional para la Información Biotecnológica - Wikipedia, la  enciclopedia libre">
            <a:extLst>
              <a:ext uri="{FF2B5EF4-FFF2-40B4-BE49-F238E27FC236}">
                <a16:creationId xmlns:a16="http://schemas.microsoft.com/office/drawing/2014/main" id="{E8E23A34-278C-E5F0-6A08-AF944B6CD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121" y="1087295"/>
            <a:ext cx="423663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021860-243A-14FA-D819-07E1162C8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456" y="2988621"/>
            <a:ext cx="514885" cy="640235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38E71EE-FDC3-B2FA-9097-86545A84684F}"/>
              </a:ext>
            </a:extLst>
          </p:cNvPr>
          <p:cNvSpPr/>
          <p:nvPr/>
        </p:nvSpPr>
        <p:spPr>
          <a:xfrm>
            <a:off x="3974473" y="1423626"/>
            <a:ext cx="1329083" cy="369331"/>
          </a:xfrm>
          <a:prstGeom prst="roundRect">
            <a:avLst/>
          </a:prstGeom>
          <a:solidFill>
            <a:srgbClr val="4756FF">
              <a:alpha val="29020"/>
            </a:srgbClr>
          </a:solidFill>
          <a:ln w="28575">
            <a:solidFill>
              <a:srgbClr val="002060">
                <a:alpha val="87843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F94AD2-90CF-261C-6A4C-24808F75F8AA}"/>
              </a:ext>
            </a:extLst>
          </p:cNvPr>
          <p:cNvSpPr txBox="1"/>
          <p:nvPr/>
        </p:nvSpPr>
        <p:spPr>
          <a:xfrm>
            <a:off x="4022042" y="1423626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Assemblies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C047826-0964-597E-40EE-7BCAF0118338}"/>
              </a:ext>
            </a:extLst>
          </p:cNvPr>
          <p:cNvGrpSpPr/>
          <p:nvPr/>
        </p:nvGrpSpPr>
        <p:grpSpPr>
          <a:xfrm>
            <a:off x="3974473" y="2712392"/>
            <a:ext cx="1331145" cy="374879"/>
            <a:chOff x="3352590" y="3244334"/>
            <a:chExt cx="1331145" cy="374879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A1EBF664-9CCD-C7CE-5E4E-780F38FE1149}"/>
                </a:ext>
              </a:extLst>
            </p:cNvPr>
            <p:cNvSpPr/>
            <p:nvPr/>
          </p:nvSpPr>
          <p:spPr>
            <a:xfrm>
              <a:off x="3352590" y="3249882"/>
              <a:ext cx="1329083" cy="369331"/>
            </a:xfrm>
            <a:prstGeom prst="roundRect">
              <a:avLst/>
            </a:prstGeom>
            <a:solidFill>
              <a:srgbClr val="4756FF">
                <a:alpha val="29020"/>
              </a:srgbClr>
            </a:solidFill>
            <a:ln w="28575">
              <a:solidFill>
                <a:srgbClr val="002060">
                  <a:alpha val="87843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FA3EA9-7CB3-8DBD-BEB9-AFD4254EF4F2}"/>
                </a:ext>
              </a:extLst>
            </p:cNvPr>
            <p:cNvSpPr txBox="1"/>
            <p:nvPr/>
          </p:nvSpPr>
          <p:spPr>
            <a:xfrm>
              <a:off x="3354653" y="3244334"/>
              <a:ext cx="1329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Annotations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0C44105-A3B5-8A91-4FC2-8F11E410EB1D}"/>
              </a:ext>
            </a:extLst>
          </p:cNvPr>
          <p:cNvSpPr txBox="1"/>
          <p:nvPr/>
        </p:nvSpPr>
        <p:spPr>
          <a:xfrm>
            <a:off x="5835163" y="717963"/>
            <a:ext cx="1339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Phylogroups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8A905B-15F8-8A93-E38F-832596D66DFF}"/>
              </a:ext>
            </a:extLst>
          </p:cNvPr>
          <p:cNvSpPr txBox="1"/>
          <p:nvPr/>
        </p:nvSpPr>
        <p:spPr>
          <a:xfrm>
            <a:off x="4262121" y="2091465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Quality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6C3FEB-7471-01A9-88B8-FF0BBEAEBB10}"/>
              </a:ext>
            </a:extLst>
          </p:cNvPr>
          <p:cNvSpPr txBox="1"/>
          <p:nvPr/>
        </p:nvSpPr>
        <p:spPr>
          <a:xfrm>
            <a:off x="6987028" y="2694854"/>
            <a:ext cx="1296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Pangenome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E6E557-1CE8-1B23-C25A-5A4690726E31}"/>
              </a:ext>
            </a:extLst>
          </p:cNvPr>
          <p:cNvSpPr txBox="1"/>
          <p:nvPr/>
        </p:nvSpPr>
        <p:spPr>
          <a:xfrm>
            <a:off x="5966320" y="2037405"/>
            <a:ext cx="107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Distances</a:t>
            </a:r>
          </a:p>
        </p:txBody>
      </p:sp>
      <p:pic>
        <p:nvPicPr>
          <p:cNvPr id="20" name="Graphic 19" descr="Fork In Road outline">
            <a:extLst>
              <a:ext uri="{FF2B5EF4-FFF2-40B4-BE49-F238E27FC236}">
                <a16:creationId xmlns:a16="http://schemas.microsoft.com/office/drawing/2014/main" id="{91E36CA5-3249-DFFF-F5BF-08A71EAA4B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3565872" y="1788154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762328C-2BCB-1DB3-4BAA-C2DDDD02B70C}"/>
              </a:ext>
            </a:extLst>
          </p:cNvPr>
          <p:cNvSpPr txBox="1"/>
          <p:nvPr/>
        </p:nvSpPr>
        <p:spPr>
          <a:xfrm>
            <a:off x="3463552" y="2322265"/>
            <a:ext cx="609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prokka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4" name="Graphic 23" descr="Fork In Road outline">
            <a:extLst>
              <a:ext uri="{FF2B5EF4-FFF2-40B4-BE49-F238E27FC236}">
                <a16:creationId xmlns:a16="http://schemas.microsoft.com/office/drawing/2014/main" id="{D8077F19-307A-E846-41BB-75A2E187EB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5364124" y="1151091"/>
            <a:ext cx="914400" cy="914400"/>
          </a:xfrm>
          <a:prstGeom prst="rect">
            <a:avLst/>
          </a:prstGeom>
        </p:spPr>
      </p:pic>
      <p:pic>
        <p:nvPicPr>
          <p:cNvPr id="26" name="Graphic 25" descr="Arrow Right outline">
            <a:extLst>
              <a:ext uri="{FF2B5EF4-FFF2-40B4-BE49-F238E27FC236}">
                <a16:creationId xmlns:a16="http://schemas.microsoft.com/office/drawing/2014/main" id="{FAB6F3D0-F097-5BE5-5E09-258365CD26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24632" y="2451567"/>
            <a:ext cx="1245278" cy="91440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5D93AE25-BF20-E6E3-32FB-13DA26B8EC2D}"/>
              </a:ext>
            </a:extLst>
          </p:cNvPr>
          <p:cNvGrpSpPr/>
          <p:nvPr/>
        </p:nvGrpSpPr>
        <p:grpSpPr>
          <a:xfrm>
            <a:off x="8161304" y="1832897"/>
            <a:ext cx="2437847" cy="374292"/>
            <a:chOff x="7866382" y="2534224"/>
            <a:chExt cx="2437847" cy="374292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4D2B4E4-B1B6-DA49-6848-A3E04C63ADDD}"/>
                </a:ext>
              </a:extLst>
            </p:cNvPr>
            <p:cNvSpPr/>
            <p:nvPr/>
          </p:nvSpPr>
          <p:spPr>
            <a:xfrm>
              <a:off x="7887814" y="2539185"/>
              <a:ext cx="2370612" cy="369331"/>
            </a:xfrm>
            <a:prstGeom prst="roundRect">
              <a:avLst/>
            </a:prstGeom>
            <a:solidFill>
              <a:srgbClr val="00FA41">
                <a:alpha val="29020"/>
              </a:srgbClr>
            </a:solidFill>
            <a:ln w="28575">
              <a:solidFill>
                <a:schemeClr val="accent6">
                  <a:alpha val="87843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AABB56A-9BBE-5CDA-ACF9-D2E9FC1BAD33}"/>
                </a:ext>
              </a:extLst>
            </p:cNvPr>
            <p:cNvSpPr txBox="1"/>
            <p:nvPr/>
          </p:nvSpPr>
          <p:spPr>
            <a:xfrm>
              <a:off x="7866382" y="2534224"/>
              <a:ext cx="24378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Core genome alignment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37FC00B-3938-6AB2-04B8-267D6C450366}"/>
              </a:ext>
            </a:extLst>
          </p:cNvPr>
          <p:cNvGrpSpPr/>
          <p:nvPr/>
        </p:nvGrpSpPr>
        <p:grpSpPr>
          <a:xfrm>
            <a:off x="8368826" y="447207"/>
            <a:ext cx="1823704" cy="369332"/>
            <a:chOff x="8173453" y="1668620"/>
            <a:chExt cx="1823704" cy="369332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B032E3CC-FB23-C76B-4FB0-643F4063FE60}"/>
                </a:ext>
              </a:extLst>
            </p:cNvPr>
            <p:cNvSpPr/>
            <p:nvPr/>
          </p:nvSpPr>
          <p:spPr>
            <a:xfrm>
              <a:off x="8173453" y="1668621"/>
              <a:ext cx="1810728" cy="369331"/>
            </a:xfrm>
            <a:prstGeom prst="roundRect">
              <a:avLst/>
            </a:prstGeom>
            <a:solidFill>
              <a:srgbClr val="00FA41">
                <a:alpha val="29020"/>
              </a:srgbClr>
            </a:solidFill>
            <a:ln w="28575">
              <a:solidFill>
                <a:schemeClr val="accent6">
                  <a:alpha val="87843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1C9F5B-00F6-7B21-9AF6-637B28AFF593}"/>
                </a:ext>
              </a:extLst>
            </p:cNvPr>
            <p:cNvSpPr txBox="1"/>
            <p:nvPr/>
          </p:nvSpPr>
          <p:spPr>
            <a:xfrm>
              <a:off x="8173453" y="1668620"/>
              <a:ext cx="1823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Phylogenetic tree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1A87A60-3BE0-9C9C-A8EA-7BAAA092F600}"/>
              </a:ext>
            </a:extLst>
          </p:cNvPr>
          <p:cNvSpPr txBox="1"/>
          <p:nvPr/>
        </p:nvSpPr>
        <p:spPr>
          <a:xfrm>
            <a:off x="9725103" y="2694854"/>
            <a:ext cx="1057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P/A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8FCB42D8-8571-3364-9934-C6D093EE1344}"/>
              </a:ext>
            </a:extLst>
          </p:cNvPr>
          <p:cNvSpPr/>
          <p:nvPr/>
        </p:nvSpPr>
        <p:spPr>
          <a:xfrm>
            <a:off x="7749408" y="3453424"/>
            <a:ext cx="2676340" cy="369331"/>
          </a:xfrm>
          <a:prstGeom prst="roundRect">
            <a:avLst/>
          </a:prstGeom>
          <a:solidFill>
            <a:srgbClr val="FF0000">
              <a:alpha val="38039"/>
            </a:srgbClr>
          </a:solidFill>
          <a:ln w="28575">
            <a:solidFill>
              <a:srgbClr val="FF0000">
                <a:alpha val="87843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405057-E4A3-FB0C-B29E-570258814B49}"/>
              </a:ext>
            </a:extLst>
          </p:cNvPr>
          <p:cNvSpPr txBox="1"/>
          <p:nvPr/>
        </p:nvSpPr>
        <p:spPr>
          <a:xfrm>
            <a:off x="7714352" y="3455896"/>
            <a:ext cx="2739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Reference genes / proteins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CDD16B-F0A3-FCBD-E340-FCEECEFE7669}"/>
              </a:ext>
            </a:extLst>
          </p:cNvPr>
          <p:cNvSpPr txBox="1"/>
          <p:nvPr/>
        </p:nvSpPr>
        <p:spPr>
          <a:xfrm>
            <a:off x="6399452" y="1736167"/>
            <a:ext cx="522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mash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BBD58D-AEDB-7E9D-E157-4355A7EB2328}"/>
              </a:ext>
            </a:extLst>
          </p:cNvPr>
          <p:cNvSpPr txBox="1"/>
          <p:nvPr/>
        </p:nvSpPr>
        <p:spPr>
          <a:xfrm>
            <a:off x="6161870" y="1133553"/>
            <a:ext cx="11140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ClermonTyping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70BD79-77D9-6F05-C3F5-5ECAF8D68610}"/>
              </a:ext>
            </a:extLst>
          </p:cNvPr>
          <p:cNvSpPr txBox="1"/>
          <p:nvPr/>
        </p:nvSpPr>
        <p:spPr>
          <a:xfrm>
            <a:off x="5900420" y="2943224"/>
            <a:ext cx="708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panaroo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2" name="Graphic 41" descr="Arrow Right outline">
            <a:extLst>
              <a:ext uri="{FF2B5EF4-FFF2-40B4-BE49-F238E27FC236}">
                <a16:creationId xmlns:a16="http://schemas.microsoft.com/office/drawing/2014/main" id="{2EB6B264-3FAB-D2BF-50A8-50C251B100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8754643" y="1006063"/>
            <a:ext cx="618618" cy="637309"/>
          </a:xfrm>
          <a:prstGeom prst="rect">
            <a:avLst/>
          </a:prstGeom>
        </p:spPr>
      </p:pic>
      <p:pic>
        <p:nvPicPr>
          <p:cNvPr id="48" name="Graphic 47" descr="Line arrow: Clockwise curve outline">
            <a:extLst>
              <a:ext uri="{FF2B5EF4-FFF2-40B4-BE49-F238E27FC236}">
                <a16:creationId xmlns:a16="http://schemas.microsoft.com/office/drawing/2014/main" id="{89DEB619-DB22-F6F5-A5B2-F5509A3D2C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3151380" flipH="1">
            <a:off x="7478635" y="419982"/>
            <a:ext cx="762985" cy="914400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C7653E88-3659-FF18-51AB-5FA845AEAC27}"/>
              </a:ext>
            </a:extLst>
          </p:cNvPr>
          <p:cNvGrpSpPr/>
          <p:nvPr/>
        </p:nvGrpSpPr>
        <p:grpSpPr>
          <a:xfrm>
            <a:off x="8368977" y="2460764"/>
            <a:ext cx="1277149" cy="914400"/>
            <a:chOff x="7746063" y="3024822"/>
            <a:chExt cx="1277149" cy="914400"/>
          </a:xfrm>
        </p:grpSpPr>
        <p:pic>
          <p:nvPicPr>
            <p:cNvPr id="49" name="Graphic 48" descr="Fork In Road outline">
              <a:extLst>
                <a:ext uri="{FF2B5EF4-FFF2-40B4-BE49-F238E27FC236}">
                  <a16:creationId xmlns:a16="http://schemas.microsoft.com/office/drawing/2014/main" id="{955340E4-8F99-A33B-29AB-FEE21A344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7746063" y="3024822"/>
              <a:ext cx="914400" cy="914400"/>
            </a:xfrm>
            <a:prstGeom prst="rect">
              <a:avLst/>
            </a:prstGeom>
          </p:spPr>
        </p:pic>
        <p:pic>
          <p:nvPicPr>
            <p:cNvPr id="50" name="Graphic 49" descr="Arrow Right outline">
              <a:extLst>
                <a:ext uri="{FF2B5EF4-FFF2-40B4-BE49-F238E27FC236}">
                  <a16:creationId xmlns:a16="http://schemas.microsoft.com/office/drawing/2014/main" id="{D75315B7-4778-12F6-4F59-9299DD9E9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77934" y="3024822"/>
              <a:ext cx="1245278" cy="914400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2C09783B-B31C-910B-162C-5D8671B477AC}"/>
              </a:ext>
            </a:extLst>
          </p:cNvPr>
          <p:cNvSpPr txBox="1"/>
          <p:nvPr/>
        </p:nvSpPr>
        <p:spPr>
          <a:xfrm>
            <a:off x="9115642" y="1209113"/>
            <a:ext cx="5906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IQTree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23A1719-1C38-BC3C-D166-058104D9A34F}"/>
              </a:ext>
            </a:extLst>
          </p:cNvPr>
          <p:cNvSpPr txBox="1"/>
          <p:nvPr/>
        </p:nvSpPr>
        <p:spPr>
          <a:xfrm>
            <a:off x="4494620" y="2276128"/>
            <a:ext cx="1106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panaroo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/mash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033" name="Straight Arrow Connector 1032">
            <a:extLst>
              <a:ext uri="{FF2B5EF4-FFF2-40B4-BE49-F238E27FC236}">
                <a16:creationId xmlns:a16="http://schemas.microsoft.com/office/drawing/2014/main" id="{41E95C16-040D-5746-B97B-89F4F407D92A}"/>
              </a:ext>
            </a:extLst>
          </p:cNvPr>
          <p:cNvCxnSpPr>
            <a:cxnSpLocks/>
            <a:stCxn id="1034" idx="0"/>
            <a:endCxn id="1037" idx="0"/>
          </p:cNvCxnSpPr>
          <p:nvPr/>
        </p:nvCxnSpPr>
        <p:spPr>
          <a:xfrm flipH="1" flipV="1">
            <a:off x="1518521" y="4317294"/>
            <a:ext cx="7274241" cy="148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34" name="Arc 1033">
            <a:extLst>
              <a:ext uri="{FF2B5EF4-FFF2-40B4-BE49-F238E27FC236}">
                <a16:creationId xmlns:a16="http://schemas.microsoft.com/office/drawing/2014/main" id="{EC8F79AD-45EF-B2AF-A262-84F5B4DEF057}"/>
              </a:ext>
            </a:extLst>
          </p:cNvPr>
          <p:cNvSpPr/>
          <p:nvPr/>
        </p:nvSpPr>
        <p:spPr>
          <a:xfrm flipV="1">
            <a:off x="8304847" y="3714070"/>
            <a:ext cx="975831" cy="618058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Arc 1034">
            <a:extLst>
              <a:ext uri="{FF2B5EF4-FFF2-40B4-BE49-F238E27FC236}">
                <a16:creationId xmlns:a16="http://schemas.microsoft.com/office/drawing/2014/main" id="{BAE0E401-62A2-8B55-B284-A80B9A7BA11B}"/>
              </a:ext>
            </a:extLst>
          </p:cNvPr>
          <p:cNvSpPr/>
          <p:nvPr/>
        </p:nvSpPr>
        <p:spPr>
          <a:xfrm flipH="1" flipV="1">
            <a:off x="9280792" y="3709897"/>
            <a:ext cx="1083486" cy="618058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Arc 1036">
            <a:extLst>
              <a:ext uri="{FF2B5EF4-FFF2-40B4-BE49-F238E27FC236}">
                <a16:creationId xmlns:a16="http://schemas.microsoft.com/office/drawing/2014/main" id="{ED1CFA24-F25D-B738-C4B1-78EB1AA40306}"/>
              </a:ext>
            </a:extLst>
          </p:cNvPr>
          <p:cNvSpPr/>
          <p:nvPr/>
        </p:nvSpPr>
        <p:spPr>
          <a:xfrm rot="10800000" flipV="1">
            <a:off x="1021408" y="4317224"/>
            <a:ext cx="975831" cy="789362"/>
          </a:xfrm>
          <a:prstGeom prst="arc">
            <a:avLst>
              <a:gd name="adj1" fmla="val 16119890"/>
              <a:gd name="adj2" fmla="val 0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55C02BD4-8607-9A7C-BEDA-79474BD245CC}"/>
              </a:ext>
            </a:extLst>
          </p:cNvPr>
          <p:cNvGrpSpPr/>
          <p:nvPr/>
        </p:nvGrpSpPr>
        <p:grpSpPr>
          <a:xfrm>
            <a:off x="62301" y="4818410"/>
            <a:ext cx="2046394" cy="382025"/>
            <a:chOff x="3617833" y="5008239"/>
            <a:chExt cx="2046394" cy="382025"/>
          </a:xfrm>
        </p:grpSpPr>
        <p:sp>
          <p:nvSpPr>
            <p:cNvPr id="1038" name="Rounded Rectangle 1037">
              <a:extLst>
                <a:ext uri="{FF2B5EF4-FFF2-40B4-BE49-F238E27FC236}">
                  <a16:creationId xmlns:a16="http://schemas.microsoft.com/office/drawing/2014/main" id="{763E4B99-B10E-D721-C0F6-B6D68EF5BAE2}"/>
                </a:ext>
              </a:extLst>
            </p:cNvPr>
            <p:cNvSpPr/>
            <p:nvPr/>
          </p:nvSpPr>
          <p:spPr>
            <a:xfrm>
              <a:off x="3630042" y="5020933"/>
              <a:ext cx="1970971" cy="369331"/>
            </a:xfrm>
            <a:prstGeom prst="roundRect">
              <a:avLst/>
            </a:prstGeom>
            <a:solidFill>
              <a:srgbClr val="00FA41">
                <a:alpha val="29020"/>
              </a:srgbClr>
            </a:solidFill>
            <a:ln w="28575">
              <a:solidFill>
                <a:schemeClr val="accent6">
                  <a:alpha val="87843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8DA3F8D7-A7C6-916E-328B-F00EDB54560B}"/>
                </a:ext>
              </a:extLst>
            </p:cNvPr>
            <p:cNvSpPr txBox="1"/>
            <p:nvPr/>
          </p:nvSpPr>
          <p:spPr>
            <a:xfrm>
              <a:off x="3617833" y="5008239"/>
              <a:ext cx="2046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Function prediction</a:t>
              </a:r>
            </a:p>
          </p:txBody>
        </p:sp>
      </p:grp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278CED13-A0BE-55D0-D9DC-628CD1DFC597}"/>
              </a:ext>
            </a:extLst>
          </p:cNvPr>
          <p:cNvGrpSpPr/>
          <p:nvPr/>
        </p:nvGrpSpPr>
        <p:grpSpPr>
          <a:xfrm>
            <a:off x="2609655" y="4830901"/>
            <a:ext cx="1732334" cy="380322"/>
            <a:chOff x="6058288" y="5409315"/>
            <a:chExt cx="1732334" cy="380322"/>
          </a:xfrm>
        </p:grpSpPr>
        <p:sp>
          <p:nvSpPr>
            <p:cNvPr id="1040" name="Rounded Rectangle 1039">
              <a:extLst>
                <a:ext uri="{FF2B5EF4-FFF2-40B4-BE49-F238E27FC236}">
                  <a16:creationId xmlns:a16="http://schemas.microsoft.com/office/drawing/2014/main" id="{89E1F9B2-E25D-480A-2AA9-3BAB7363CE90}"/>
                </a:ext>
              </a:extLst>
            </p:cNvPr>
            <p:cNvSpPr/>
            <p:nvPr/>
          </p:nvSpPr>
          <p:spPr>
            <a:xfrm>
              <a:off x="6096001" y="5420306"/>
              <a:ext cx="1618352" cy="369331"/>
            </a:xfrm>
            <a:prstGeom prst="roundRect">
              <a:avLst/>
            </a:prstGeom>
            <a:solidFill>
              <a:srgbClr val="00FA41">
                <a:alpha val="29020"/>
              </a:srgbClr>
            </a:solidFill>
            <a:ln w="28575">
              <a:solidFill>
                <a:schemeClr val="accent6">
                  <a:alpha val="87843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1" name="TextBox 1040">
              <a:extLst>
                <a:ext uri="{FF2B5EF4-FFF2-40B4-BE49-F238E27FC236}">
                  <a16:creationId xmlns:a16="http://schemas.microsoft.com/office/drawing/2014/main" id="{8E988773-43F9-5EAB-830E-ED2358293069}"/>
                </a:ext>
              </a:extLst>
            </p:cNvPr>
            <p:cNvSpPr txBox="1"/>
            <p:nvPr/>
          </p:nvSpPr>
          <p:spPr>
            <a:xfrm>
              <a:off x="6058288" y="5409315"/>
              <a:ext cx="1732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/>
                <a:t>InterPro</a:t>
              </a:r>
              <a:r>
                <a:rPr lang="en-US" dirty="0"/>
                <a:t> analysis</a:t>
              </a:r>
            </a:p>
          </p:txBody>
        </p:sp>
      </p:grpSp>
      <p:grpSp>
        <p:nvGrpSpPr>
          <p:cNvPr id="1059" name="Group 1058">
            <a:extLst>
              <a:ext uri="{FF2B5EF4-FFF2-40B4-BE49-F238E27FC236}">
                <a16:creationId xmlns:a16="http://schemas.microsoft.com/office/drawing/2014/main" id="{11F0CD24-CE2B-9B68-CF62-FEF181A7709B}"/>
              </a:ext>
            </a:extLst>
          </p:cNvPr>
          <p:cNvGrpSpPr/>
          <p:nvPr/>
        </p:nvGrpSpPr>
        <p:grpSpPr>
          <a:xfrm>
            <a:off x="4796520" y="4812915"/>
            <a:ext cx="1656223" cy="380322"/>
            <a:chOff x="5230550" y="5005272"/>
            <a:chExt cx="1656223" cy="380322"/>
          </a:xfrm>
        </p:grpSpPr>
        <p:sp>
          <p:nvSpPr>
            <p:cNvPr id="1043" name="Rounded Rectangle 1042">
              <a:extLst>
                <a:ext uri="{FF2B5EF4-FFF2-40B4-BE49-F238E27FC236}">
                  <a16:creationId xmlns:a16="http://schemas.microsoft.com/office/drawing/2014/main" id="{AED4ACB8-4EFD-238D-0208-218092790E7E}"/>
                </a:ext>
              </a:extLst>
            </p:cNvPr>
            <p:cNvSpPr/>
            <p:nvPr/>
          </p:nvSpPr>
          <p:spPr>
            <a:xfrm>
              <a:off x="5251400" y="5016263"/>
              <a:ext cx="1618352" cy="369331"/>
            </a:xfrm>
            <a:prstGeom prst="roundRect">
              <a:avLst/>
            </a:prstGeom>
            <a:solidFill>
              <a:srgbClr val="00FA41">
                <a:alpha val="29020"/>
              </a:srgbClr>
            </a:solidFill>
            <a:ln w="28575">
              <a:solidFill>
                <a:schemeClr val="accent6">
                  <a:alpha val="87843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4" name="TextBox 1043">
              <a:extLst>
                <a:ext uri="{FF2B5EF4-FFF2-40B4-BE49-F238E27FC236}">
                  <a16:creationId xmlns:a16="http://schemas.microsoft.com/office/drawing/2014/main" id="{C5952A95-7CF9-43A9-F72C-F660922B7E11}"/>
                </a:ext>
              </a:extLst>
            </p:cNvPr>
            <p:cNvSpPr txBox="1"/>
            <p:nvPr/>
          </p:nvSpPr>
          <p:spPr>
            <a:xfrm>
              <a:off x="5230550" y="5005272"/>
              <a:ext cx="16562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eggnog</a:t>
              </a:r>
              <a:r>
                <a:rPr lang="en-US" dirty="0"/>
                <a:t> analysis</a:t>
              </a:r>
            </a:p>
          </p:txBody>
        </p:sp>
      </p:grpSp>
      <p:cxnSp>
        <p:nvCxnSpPr>
          <p:cNvPr id="1047" name="Straight Arrow Connector 1046">
            <a:extLst>
              <a:ext uri="{FF2B5EF4-FFF2-40B4-BE49-F238E27FC236}">
                <a16:creationId xmlns:a16="http://schemas.microsoft.com/office/drawing/2014/main" id="{70DC9872-7513-13B8-5CE0-D566044A02F0}"/>
              </a:ext>
            </a:extLst>
          </p:cNvPr>
          <p:cNvCxnSpPr>
            <a:cxnSpLocks/>
          </p:cNvCxnSpPr>
          <p:nvPr/>
        </p:nvCxnSpPr>
        <p:spPr>
          <a:xfrm flipH="1" flipV="1">
            <a:off x="9816636" y="4326162"/>
            <a:ext cx="782515" cy="533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9" name="Arc 1048">
            <a:extLst>
              <a:ext uri="{FF2B5EF4-FFF2-40B4-BE49-F238E27FC236}">
                <a16:creationId xmlns:a16="http://schemas.microsoft.com/office/drawing/2014/main" id="{01DEF074-36BA-1A43-C98D-25869ED818CF}"/>
              </a:ext>
            </a:extLst>
          </p:cNvPr>
          <p:cNvSpPr/>
          <p:nvPr/>
        </p:nvSpPr>
        <p:spPr>
          <a:xfrm rot="10800000" flipH="1" flipV="1">
            <a:off x="10071336" y="4332540"/>
            <a:ext cx="1028190" cy="789362"/>
          </a:xfrm>
          <a:prstGeom prst="arc">
            <a:avLst>
              <a:gd name="adj1" fmla="val 16119890"/>
              <a:gd name="adj2" fmla="val 0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Arc 1050">
            <a:extLst>
              <a:ext uri="{FF2B5EF4-FFF2-40B4-BE49-F238E27FC236}">
                <a16:creationId xmlns:a16="http://schemas.microsoft.com/office/drawing/2014/main" id="{BFA074E1-05E3-F5E6-890D-7BCB40B8D969}"/>
              </a:ext>
            </a:extLst>
          </p:cNvPr>
          <p:cNvSpPr/>
          <p:nvPr/>
        </p:nvSpPr>
        <p:spPr>
          <a:xfrm rot="10800000" flipV="1">
            <a:off x="3612199" y="4325821"/>
            <a:ext cx="975831" cy="789362"/>
          </a:xfrm>
          <a:prstGeom prst="arc">
            <a:avLst>
              <a:gd name="adj1" fmla="val 16119890"/>
              <a:gd name="adj2" fmla="val 0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Arc 1051">
            <a:extLst>
              <a:ext uri="{FF2B5EF4-FFF2-40B4-BE49-F238E27FC236}">
                <a16:creationId xmlns:a16="http://schemas.microsoft.com/office/drawing/2014/main" id="{6DAEE77F-9ECA-AFD8-90EB-3F5434220DEB}"/>
              </a:ext>
            </a:extLst>
          </p:cNvPr>
          <p:cNvSpPr/>
          <p:nvPr/>
        </p:nvSpPr>
        <p:spPr>
          <a:xfrm rot="10800000" flipV="1">
            <a:off x="5745415" y="4330120"/>
            <a:ext cx="975831" cy="789362"/>
          </a:xfrm>
          <a:prstGeom prst="arc">
            <a:avLst>
              <a:gd name="adj1" fmla="val 16119890"/>
              <a:gd name="adj2" fmla="val 0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03A64815-038F-E24B-ECD4-BB3186C78F0A}"/>
              </a:ext>
            </a:extLst>
          </p:cNvPr>
          <p:cNvGrpSpPr/>
          <p:nvPr/>
        </p:nvGrpSpPr>
        <p:grpSpPr>
          <a:xfrm>
            <a:off x="6948861" y="4830352"/>
            <a:ext cx="1859537" cy="388806"/>
            <a:chOff x="7269247" y="5205765"/>
            <a:chExt cx="1859537" cy="388806"/>
          </a:xfrm>
        </p:grpSpPr>
        <p:sp>
          <p:nvSpPr>
            <p:cNvPr id="1054" name="Rounded Rectangle 1053">
              <a:extLst>
                <a:ext uri="{FF2B5EF4-FFF2-40B4-BE49-F238E27FC236}">
                  <a16:creationId xmlns:a16="http://schemas.microsoft.com/office/drawing/2014/main" id="{7C5B9F74-4184-87A2-126D-B72D176304F5}"/>
                </a:ext>
              </a:extLst>
            </p:cNvPr>
            <p:cNvSpPr/>
            <p:nvPr/>
          </p:nvSpPr>
          <p:spPr>
            <a:xfrm>
              <a:off x="7269247" y="5225240"/>
              <a:ext cx="1846396" cy="369331"/>
            </a:xfrm>
            <a:prstGeom prst="roundRect">
              <a:avLst/>
            </a:prstGeom>
            <a:solidFill>
              <a:srgbClr val="00FA41">
                <a:alpha val="29020"/>
              </a:srgbClr>
            </a:solidFill>
            <a:ln w="28575">
              <a:solidFill>
                <a:schemeClr val="accent6">
                  <a:alpha val="87843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1CCEF292-4098-DD89-072A-B5B909F5DDED}"/>
                </a:ext>
              </a:extLst>
            </p:cNvPr>
            <p:cNvSpPr txBox="1"/>
            <p:nvPr/>
          </p:nvSpPr>
          <p:spPr>
            <a:xfrm>
              <a:off x="7276354" y="5205765"/>
              <a:ext cx="18524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progenomes</a:t>
              </a:r>
              <a:r>
                <a:rPr lang="en-US" dirty="0"/>
                <a:t> blast</a:t>
              </a:r>
            </a:p>
          </p:txBody>
        </p:sp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22F4849C-D68C-7E19-B65D-F69B4AF75F02}"/>
              </a:ext>
            </a:extLst>
          </p:cNvPr>
          <p:cNvGrpSpPr/>
          <p:nvPr/>
        </p:nvGrpSpPr>
        <p:grpSpPr>
          <a:xfrm>
            <a:off x="10075346" y="4808995"/>
            <a:ext cx="1846396" cy="382192"/>
            <a:chOff x="10286980" y="4970783"/>
            <a:chExt cx="1846396" cy="382192"/>
          </a:xfrm>
        </p:grpSpPr>
        <p:sp>
          <p:nvSpPr>
            <p:cNvPr id="1056" name="Rounded Rectangle 1055">
              <a:extLst>
                <a:ext uri="{FF2B5EF4-FFF2-40B4-BE49-F238E27FC236}">
                  <a16:creationId xmlns:a16="http://schemas.microsoft.com/office/drawing/2014/main" id="{952EC6E9-3803-4ACB-CD0C-FFBCAB4667FE}"/>
                </a:ext>
              </a:extLst>
            </p:cNvPr>
            <p:cNvSpPr/>
            <p:nvPr/>
          </p:nvSpPr>
          <p:spPr>
            <a:xfrm>
              <a:off x="10286980" y="4983644"/>
              <a:ext cx="1846396" cy="369331"/>
            </a:xfrm>
            <a:prstGeom prst="roundRect">
              <a:avLst/>
            </a:prstGeom>
            <a:solidFill>
              <a:srgbClr val="00B0F0">
                <a:alpha val="29020"/>
              </a:srgbClr>
            </a:solidFill>
            <a:ln w="28575">
              <a:solidFill>
                <a:srgbClr val="00B0F0">
                  <a:alpha val="87843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0832534C-927E-C4FD-B29F-1EF71031DC73}"/>
                </a:ext>
              </a:extLst>
            </p:cNvPr>
            <p:cNvSpPr txBox="1"/>
            <p:nvPr/>
          </p:nvSpPr>
          <p:spPr>
            <a:xfrm>
              <a:off x="10376666" y="4970783"/>
              <a:ext cx="1752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protein structure</a:t>
              </a:r>
              <a:endParaRPr lang="en-US" dirty="0"/>
            </a:p>
          </p:txBody>
        </p:sp>
      </p:grpSp>
      <p:sp>
        <p:nvSpPr>
          <p:cNvPr id="1060" name="Arc 1059">
            <a:extLst>
              <a:ext uri="{FF2B5EF4-FFF2-40B4-BE49-F238E27FC236}">
                <a16:creationId xmlns:a16="http://schemas.microsoft.com/office/drawing/2014/main" id="{4A8B3B05-FD3C-5F68-54D8-59DC915EBE30}"/>
              </a:ext>
            </a:extLst>
          </p:cNvPr>
          <p:cNvSpPr/>
          <p:nvPr/>
        </p:nvSpPr>
        <p:spPr>
          <a:xfrm rot="10800000" flipV="1">
            <a:off x="7314981" y="4331501"/>
            <a:ext cx="975831" cy="789362"/>
          </a:xfrm>
          <a:prstGeom prst="arc">
            <a:avLst>
              <a:gd name="adj1" fmla="val 16119890"/>
              <a:gd name="adj2" fmla="val 0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404BC4F3-6A40-4DA6-5460-646F0622FEBF}"/>
              </a:ext>
            </a:extLst>
          </p:cNvPr>
          <p:cNvSpPr txBox="1"/>
          <p:nvPr/>
        </p:nvSpPr>
        <p:spPr>
          <a:xfrm>
            <a:off x="238341" y="4103102"/>
            <a:ext cx="805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proteInfer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CLEAN</a:t>
            </a:r>
          </a:p>
          <a:p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deepFRI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6C7BD240-B774-6BF0-B395-5032DF25693C}"/>
              </a:ext>
            </a:extLst>
          </p:cNvPr>
          <p:cNvSpPr txBox="1"/>
          <p:nvPr/>
        </p:nvSpPr>
        <p:spPr>
          <a:xfrm>
            <a:off x="2872833" y="4426267"/>
            <a:ext cx="688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InterPro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59DB5497-67A3-28C5-F220-4C7C34AEC666}"/>
              </a:ext>
            </a:extLst>
          </p:cNvPr>
          <p:cNvSpPr txBox="1"/>
          <p:nvPr/>
        </p:nvSpPr>
        <p:spPr>
          <a:xfrm>
            <a:off x="5007295" y="4435927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eggNOG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66" name="TextBox 1065">
            <a:extLst>
              <a:ext uri="{FF2B5EF4-FFF2-40B4-BE49-F238E27FC236}">
                <a16:creationId xmlns:a16="http://schemas.microsoft.com/office/drawing/2014/main" id="{E3F88B6D-0F10-A6AB-88A0-7829BF6CA766}"/>
              </a:ext>
            </a:extLst>
          </p:cNvPr>
          <p:cNvSpPr txBox="1"/>
          <p:nvPr/>
        </p:nvSpPr>
        <p:spPr>
          <a:xfrm>
            <a:off x="7503298" y="4425020"/>
            <a:ext cx="750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Diamond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67" name="TextBox 1066">
            <a:extLst>
              <a:ext uri="{FF2B5EF4-FFF2-40B4-BE49-F238E27FC236}">
                <a16:creationId xmlns:a16="http://schemas.microsoft.com/office/drawing/2014/main" id="{A62746A7-2E7F-542E-CA36-BCB245D2EFCF}"/>
              </a:ext>
            </a:extLst>
          </p:cNvPr>
          <p:cNvSpPr txBox="1"/>
          <p:nvPr/>
        </p:nvSpPr>
        <p:spPr>
          <a:xfrm>
            <a:off x="11221712" y="4265556"/>
            <a:ext cx="919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AlphaFold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</a:t>
            </a:r>
          </a:p>
          <a:p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ESM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626A8F7B-B415-7B1B-AE7D-36B818158A57}"/>
              </a:ext>
            </a:extLst>
          </p:cNvPr>
          <p:cNvSpPr txBox="1"/>
          <p:nvPr/>
        </p:nvSpPr>
        <p:spPr>
          <a:xfrm>
            <a:off x="634653" y="5302451"/>
            <a:ext cx="784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GO terms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69" name="TextBox 1068">
            <a:extLst>
              <a:ext uri="{FF2B5EF4-FFF2-40B4-BE49-F238E27FC236}">
                <a16:creationId xmlns:a16="http://schemas.microsoft.com/office/drawing/2014/main" id="{F9E895BD-2314-6568-261B-409A6921B3EA}"/>
              </a:ext>
            </a:extLst>
          </p:cNvPr>
          <p:cNvSpPr txBox="1"/>
          <p:nvPr/>
        </p:nvSpPr>
        <p:spPr>
          <a:xfrm>
            <a:off x="3083759" y="5302451"/>
            <a:ext cx="784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GO terms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70" name="TextBox 1069">
            <a:extLst>
              <a:ext uri="{FF2B5EF4-FFF2-40B4-BE49-F238E27FC236}">
                <a16:creationId xmlns:a16="http://schemas.microsoft.com/office/drawing/2014/main" id="{D3D3ED14-96D2-BAE8-D585-F9710AA9B0A2}"/>
              </a:ext>
            </a:extLst>
          </p:cNvPr>
          <p:cNvSpPr txBox="1"/>
          <p:nvPr/>
        </p:nvSpPr>
        <p:spPr>
          <a:xfrm>
            <a:off x="5092606" y="5302451"/>
            <a:ext cx="11429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COG 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categories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71" name="TextBox 1070">
            <a:extLst>
              <a:ext uri="{FF2B5EF4-FFF2-40B4-BE49-F238E27FC236}">
                <a16:creationId xmlns:a16="http://schemas.microsoft.com/office/drawing/2014/main" id="{D4546F93-24E0-7FE6-8F33-C49E2FF97A47}"/>
              </a:ext>
            </a:extLst>
          </p:cNvPr>
          <p:cNvSpPr txBox="1"/>
          <p:nvPr/>
        </p:nvSpPr>
        <p:spPr>
          <a:xfrm>
            <a:off x="7231425" y="5302451"/>
            <a:ext cx="1538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protein seq. similarity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B478BB84-A602-71D3-7BB6-A8DCCD75F96A}"/>
              </a:ext>
            </a:extLst>
          </p:cNvPr>
          <p:cNvSpPr txBox="1"/>
          <p:nvPr/>
        </p:nvSpPr>
        <p:spPr>
          <a:xfrm>
            <a:off x="10271984" y="5302451"/>
            <a:ext cx="1451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protein 3D structure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73" name="Graphic 1072" descr="Arrow Right outline">
            <a:extLst>
              <a:ext uri="{FF2B5EF4-FFF2-40B4-BE49-F238E27FC236}">
                <a16:creationId xmlns:a16="http://schemas.microsoft.com/office/drawing/2014/main" id="{7356236F-EEC8-24A7-A819-EBCAF925D3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433721">
            <a:off x="1420143" y="5556349"/>
            <a:ext cx="1245278" cy="557087"/>
          </a:xfrm>
          <a:prstGeom prst="rect">
            <a:avLst/>
          </a:prstGeom>
        </p:spPr>
      </p:pic>
      <p:pic>
        <p:nvPicPr>
          <p:cNvPr id="1074" name="Graphic 1073" descr="Arrow Right outline">
            <a:extLst>
              <a:ext uri="{FF2B5EF4-FFF2-40B4-BE49-F238E27FC236}">
                <a16:creationId xmlns:a16="http://schemas.microsoft.com/office/drawing/2014/main" id="{06864F21-5F37-E662-6BFD-3DC316EF59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9819565" flipH="1">
            <a:off x="4581846" y="5566174"/>
            <a:ext cx="1146223" cy="557087"/>
          </a:xfrm>
          <a:prstGeom prst="rect">
            <a:avLst/>
          </a:prstGeom>
        </p:spPr>
      </p:pic>
      <p:pic>
        <p:nvPicPr>
          <p:cNvPr id="1075" name="Graphic 1074" descr="Arrow Right outline">
            <a:extLst>
              <a:ext uri="{FF2B5EF4-FFF2-40B4-BE49-F238E27FC236}">
                <a16:creationId xmlns:a16="http://schemas.microsoft.com/office/drawing/2014/main" id="{5E0D198C-AA2A-4CD9-7CF7-4036387719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433721">
            <a:off x="5850267" y="5573233"/>
            <a:ext cx="1245278" cy="557087"/>
          </a:xfrm>
          <a:prstGeom prst="rect">
            <a:avLst/>
          </a:prstGeom>
        </p:spPr>
      </p:pic>
      <p:pic>
        <p:nvPicPr>
          <p:cNvPr id="1076" name="Graphic 1075" descr="Arrow Right outline">
            <a:extLst>
              <a:ext uri="{FF2B5EF4-FFF2-40B4-BE49-F238E27FC236}">
                <a16:creationId xmlns:a16="http://schemas.microsoft.com/office/drawing/2014/main" id="{FE678BEB-82CE-B134-598F-4FEE722588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9819565" flipH="1">
            <a:off x="9445344" y="5568151"/>
            <a:ext cx="1146223" cy="557087"/>
          </a:xfrm>
          <a:prstGeom prst="rect">
            <a:avLst/>
          </a:prstGeom>
        </p:spPr>
      </p:pic>
      <p:sp>
        <p:nvSpPr>
          <p:cNvPr id="1077" name="Rounded Rectangle 1076">
            <a:extLst>
              <a:ext uri="{FF2B5EF4-FFF2-40B4-BE49-F238E27FC236}">
                <a16:creationId xmlns:a16="http://schemas.microsoft.com/office/drawing/2014/main" id="{366D516C-4999-35AF-7EFF-C06E52F5A395}"/>
              </a:ext>
            </a:extLst>
          </p:cNvPr>
          <p:cNvSpPr/>
          <p:nvPr/>
        </p:nvSpPr>
        <p:spPr>
          <a:xfrm>
            <a:off x="7314980" y="5965870"/>
            <a:ext cx="1848464" cy="751804"/>
          </a:xfrm>
          <a:prstGeom prst="roundRect">
            <a:avLst/>
          </a:prstGeom>
          <a:noFill/>
          <a:ln w="28575">
            <a:solidFill>
              <a:srgbClr val="FF0000">
                <a:alpha val="87843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8" name="TextBox 1077">
            <a:extLst>
              <a:ext uri="{FF2B5EF4-FFF2-40B4-BE49-F238E27FC236}">
                <a16:creationId xmlns:a16="http://schemas.microsoft.com/office/drawing/2014/main" id="{502BC9AE-69D2-49F3-3C88-0CAEB31B2879}"/>
              </a:ext>
            </a:extLst>
          </p:cNvPr>
          <p:cNvSpPr txBox="1"/>
          <p:nvPr/>
        </p:nvSpPr>
        <p:spPr>
          <a:xfrm>
            <a:off x="3337821" y="5990061"/>
            <a:ext cx="65114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PCA</a:t>
            </a:r>
          </a:p>
          <a:p>
            <a:r>
              <a:rPr lang="en-US" sz="1400" dirty="0"/>
              <a:t>t-SNE</a:t>
            </a:r>
          </a:p>
          <a:p>
            <a:r>
              <a:rPr lang="en-US" sz="1400" dirty="0"/>
              <a:t>UMAP</a:t>
            </a:r>
          </a:p>
        </p:txBody>
      </p:sp>
      <p:sp>
        <p:nvSpPr>
          <p:cNvPr id="1079" name="TextBox 1078">
            <a:extLst>
              <a:ext uri="{FF2B5EF4-FFF2-40B4-BE49-F238E27FC236}">
                <a16:creationId xmlns:a16="http://schemas.microsoft.com/office/drawing/2014/main" id="{CC3AF93C-5234-34DE-CE58-0041ACF1A345}"/>
              </a:ext>
            </a:extLst>
          </p:cNvPr>
          <p:cNvSpPr txBox="1"/>
          <p:nvPr/>
        </p:nvSpPr>
        <p:spPr>
          <a:xfrm>
            <a:off x="7912557" y="5979010"/>
            <a:ext cx="65114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PCA</a:t>
            </a:r>
          </a:p>
          <a:p>
            <a:r>
              <a:rPr lang="en-US" sz="1400" dirty="0"/>
              <a:t>t-SNE</a:t>
            </a:r>
          </a:p>
          <a:p>
            <a:r>
              <a:rPr lang="en-US" sz="1400" dirty="0"/>
              <a:t>UMAP</a:t>
            </a:r>
          </a:p>
        </p:txBody>
      </p:sp>
      <p:pic>
        <p:nvPicPr>
          <p:cNvPr id="1081" name="Graphic 1080" descr="Transfer outline">
            <a:extLst>
              <a:ext uri="{FF2B5EF4-FFF2-40B4-BE49-F238E27FC236}">
                <a16:creationId xmlns:a16="http://schemas.microsoft.com/office/drawing/2014/main" id="{4D81037C-6245-A373-4C8D-CFD2761096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02161" y="6188846"/>
            <a:ext cx="914400" cy="476689"/>
          </a:xfrm>
          <a:prstGeom prst="rect">
            <a:avLst/>
          </a:prstGeom>
        </p:spPr>
      </p:pic>
      <p:sp>
        <p:nvSpPr>
          <p:cNvPr id="1082" name="TextBox 1081">
            <a:extLst>
              <a:ext uri="{FF2B5EF4-FFF2-40B4-BE49-F238E27FC236}">
                <a16:creationId xmlns:a16="http://schemas.microsoft.com/office/drawing/2014/main" id="{E5EA17B4-A5C2-D4BC-63F2-99C47F3E5EEA}"/>
              </a:ext>
            </a:extLst>
          </p:cNvPr>
          <p:cNvSpPr txBox="1"/>
          <p:nvPr/>
        </p:nvSpPr>
        <p:spPr>
          <a:xfrm>
            <a:off x="5226323" y="5881699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mapping</a:t>
            </a:r>
          </a:p>
        </p:txBody>
      </p:sp>
    </p:spTree>
    <p:extLst>
      <p:ext uri="{BB962C8B-B14F-4D97-AF65-F5344CB8AC3E}">
        <p14:creationId xmlns:p14="http://schemas.microsoft.com/office/powerpoint/2010/main" val="3844449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860CFA0B-922E-877F-B5B9-FC8DC5364E43}"/>
              </a:ext>
            </a:extLst>
          </p:cNvPr>
          <p:cNvSpPr/>
          <p:nvPr/>
        </p:nvSpPr>
        <p:spPr>
          <a:xfrm>
            <a:off x="9698877" y="2697434"/>
            <a:ext cx="1083567" cy="369331"/>
          </a:xfrm>
          <a:prstGeom prst="roundRect">
            <a:avLst/>
          </a:prstGeom>
          <a:solidFill>
            <a:srgbClr val="00FA41">
              <a:alpha val="29020"/>
            </a:srgbClr>
          </a:solidFill>
          <a:ln w="28575">
            <a:solidFill>
              <a:schemeClr val="accent6">
                <a:alpha val="87843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C0E8DCD8-FABD-5C4D-3CEA-F6A3CB2E5667}"/>
              </a:ext>
            </a:extLst>
          </p:cNvPr>
          <p:cNvSpPr/>
          <p:nvPr/>
        </p:nvSpPr>
        <p:spPr>
          <a:xfrm>
            <a:off x="5820243" y="2047701"/>
            <a:ext cx="1329083" cy="369331"/>
          </a:xfrm>
          <a:prstGeom prst="roundRect">
            <a:avLst/>
          </a:prstGeom>
          <a:solidFill>
            <a:srgbClr val="00FA41">
              <a:alpha val="29020"/>
            </a:srgbClr>
          </a:solidFill>
          <a:ln w="28575">
            <a:solidFill>
              <a:schemeClr val="accent6">
                <a:alpha val="87843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F876EC7-694C-1609-A82C-C15279097D81}"/>
              </a:ext>
            </a:extLst>
          </p:cNvPr>
          <p:cNvSpPr/>
          <p:nvPr/>
        </p:nvSpPr>
        <p:spPr>
          <a:xfrm>
            <a:off x="5813898" y="735231"/>
            <a:ext cx="1329083" cy="369331"/>
          </a:xfrm>
          <a:prstGeom prst="roundRect">
            <a:avLst/>
          </a:prstGeom>
          <a:solidFill>
            <a:srgbClr val="00FA41">
              <a:alpha val="29020"/>
            </a:srgbClr>
          </a:solidFill>
          <a:ln w="28575">
            <a:solidFill>
              <a:schemeClr val="accent6">
                <a:alpha val="87843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A198403E-5B81-4994-7D0D-B3948E2F69C7}"/>
              </a:ext>
            </a:extLst>
          </p:cNvPr>
          <p:cNvSpPr/>
          <p:nvPr/>
        </p:nvSpPr>
        <p:spPr>
          <a:xfrm>
            <a:off x="6975764" y="2712393"/>
            <a:ext cx="1329083" cy="369331"/>
          </a:xfrm>
          <a:prstGeom prst="roundRect">
            <a:avLst/>
          </a:prstGeom>
          <a:solidFill>
            <a:srgbClr val="4756FF">
              <a:alpha val="29020"/>
            </a:srgbClr>
          </a:solidFill>
          <a:ln w="28575">
            <a:solidFill>
              <a:srgbClr val="002060">
                <a:alpha val="87843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2262AB7-F31B-6A9C-7A4B-159F74BFDBB6}"/>
              </a:ext>
            </a:extLst>
          </p:cNvPr>
          <p:cNvSpPr/>
          <p:nvPr/>
        </p:nvSpPr>
        <p:spPr>
          <a:xfrm>
            <a:off x="2692498" y="5965870"/>
            <a:ext cx="1848464" cy="751804"/>
          </a:xfrm>
          <a:prstGeom prst="roundRect">
            <a:avLst/>
          </a:prstGeom>
          <a:noFill/>
          <a:ln w="28575">
            <a:solidFill>
              <a:schemeClr val="bg1">
                <a:lumMod val="65000"/>
                <a:alpha val="87843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E35A68-5B62-781B-3396-D81AAE624B99}"/>
              </a:ext>
            </a:extLst>
          </p:cNvPr>
          <p:cNvGrpSpPr/>
          <p:nvPr/>
        </p:nvGrpSpPr>
        <p:grpSpPr>
          <a:xfrm>
            <a:off x="1425552" y="1805182"/>
            <a:ext cx="1848464" cy="983226"/>
            <a:chOff x="875071" y="2015611"/>
            <a:chExt cx="1848464" cy="983226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FB55CF63-0123-2892-120A-79C86EFE693E}"/>
                </a:ext>
              </a:extLst>
            </p:cNvPr>
            <p:cNvSpPr/>
            <p:nvPr/>
          </p:nvSpPr>
          <p:spPr>
            <a:xfrm>
              <a:off x="875071" y="2015611"/>
              <a:ext cx="1848464" cy="983226"/>
            </a:xfrm>
            <a:prstGeom prst="roundRect">
              <a:avLst/>
            </a:prstGeom>
            <a:solidFill>
              <a:srgbClr val="FF7E57">
                <a:alpha val="52941"/>
              </a:srgbClr>
            </a:solidFill>
            <a:ln w="28575">
              <a:solidFill>
                <a:srgbClr val="FF0000">
                  <a:alpha val="87843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7FC88D1-C399-3170-97BA-39A989F952B7}"/>
                </a:ext>
              </a:extLst>
            </p:cNvPr>
            <p:cNvSpPr txBox="1"/>
            <p:nvPr/>
          </p:nvSpPr>
          <p:spPr>
            <a:xfrm>
              <a:off x="992193" y="2184059"/>
              <a:ext cx="16142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Escherichia coli</a:t>
              </a:r>
            </a:p>
            <a:p>
              <a:pPr algn="ctr"/>
              <a:r>
                <a:rPr lang="en-US" b="1" dirty="0"/>
                <a:t>29608 </a:t>
              </a:r>
              <a:r>
                <a:rPr lang="en-US" dirty="0"/>
                <a:t>strains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731503-C383-1DF5-43D5-CC797DE1439D}"/>
              </a:ext>
            </a:extLst>
          </p:cNvPr>
          <p:cNvSpPr txBox="1"/>
          <p:nvPr/>
        </p:nvSpPr>
        <p:spPr>
          <a:xfrm>
            <a:off x="638461" y="1071917"/>
            <a:ext cx="1287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NCBI collection</a:t>
            </a:r>
          </a:p>
          <a:p>
            <a:pPr algn="ctr"/>
            <a:r>
              <a:rPr lang="en-US" sz="1400" b="1" dirty="0"/>
              <a:t>28867</a:t>
            </a:r>
            <a:r>
              <a:rPr lang="en-US" sz="1400" dirty="0"/>
              <a:t> strains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EED2D-954C-BE8F-9445-215B0D87778B}"/>
              </a:ext>
            </a:extLst>
          </p:cNvPr>
          <p:cNvSpPr txBox="1"/>
          <p:nvPr/>
        </p:nvSpPr>
        <p:spPr>
          <a:xfrm>
            <a:off x="618797" y="2983075"/>
            <a:ext cx="1556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Cabreiro</a:t>
            </a:r>
            <a:r>
              <a:rPr lang="en-US" sz="1400" dirty="0"/>
              <a:t> collection</a:t>
            </a:r>
          </a:p>
          <a:p>
            <a:pPr algn="ctr"/>
            <a:r>
              <a:rPr lang="en-US" sz="1400" b="1" dirty="0"/>
              <a:t>741</a:t>
            </a:r>
            <a:r>
              <a:rPr lang="en-US" sz="1400" dirty="0"/>
              <a:t> strains</a:t>
            </a:r>
          </a:p>
        </p:txBody>
      </p:sp>
      <p:pic>
        <p:nvPicPr>
          <p:cNvPr id="1026" name="Picture 2" descr="Centro Nacional para la Información Biotecnológica - Wikipedia, la  enciclopedia libre">
            <a:extLst>
              <a:ext uri="{FF2B5EF4-FFF2-40B4-BE49-F238E27FC236}">
                <a16:creationId xmlns:a16="http://schemas.microsoft.com/office/drawing/2014/main" id="{E8E23A34-278C-E5F0-6A08-AF944B6CD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121" y="1087295"/>
            <a:ext cx="423663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021860-243A-14FA-D819-07E1162C8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456" y="2988621"/>
            <a:ext cx="514885" cy="640235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38E71EE-FDC3-B2FA-9097-86545A84684F}"/>
              </a:ext>
            </a:extLst>
          </p:cNvPr>
          <p:cNvSpPr/>
          <p:nvPr/>
        </p:nvSpPr>
        <p:spPr>
          <a:xfrm>
            <a:off x="3974473" y="1423626"/>
            <a:ext cx="1329083" cy="369331"/>
          </a:xfrm>
          <a:prstGeom prst="roundRect">
            <a:avLst/>
          </a:prstGeom>
          <a:solidFill>
            <a:srgbClr val="4756FF">
              <a:alpha val="29020"/>
            </a:srgbClr>
          </a:solidFill>
          <a:ln w="28575">
            <a:solidFill>
              <a:srgbClr val="002060">
                <a:alpha val="87843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F94AD2-90CF-261C-6A4C-24808F75F8AA}"/>
              </a:ext>
            </a:extLst>
          </p:cNvPr>
          <p:cNvSpPr txBox="1"/>
          <p:nvPr/>
        </p:nvSpPr>
        <p:spPr>
          <a:xfrm>
            <a:off x="4022042" y="1423626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Assemblies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C047826-0964-597E-40EE-7BCAF0118338}"/>
              </a:ext>
            </a:extLst>
          </p:cNvPr>
          <p:cNvGrpSpPr/>
          <p:nvPr/>
        </p:nvGrpSpPr>
        <p:grpSpPr>
          <a:xfrm>
            <a:off x="3974473" y="2712392"/>
            <a:ext cx="1331145" cy="374879"/>
            <a:chOff x="3352590" y="3244334"/>
            <a:chExt cx="1331145" cy="374879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A1EBF664-9CCD-C7CE-5E4E-780F38FE1149}"/>
                </a:ext>
              </a:extLst>
            </p:cNvPr>
            <p:cNvSpPr/>
            <p:nvPr/>
          </p:nvSpPr>
          <p:spPr>
            <a:xfrm>
              <a:off x="3352590" y="3249882"/>
              <a:ext cx="1329083" cy="369331"/>
            </a:xfrm>
            <a:prstGeom prst="roundRect">
              <a:avLst/>
            </a:prstGeom>
            <a:solidFill>
              <a:srgbClr val="4756FF">
                <a:alpha val="29020"/>
              </a:srgbClr>
            </a:solidFill>
            <a:ln w="28575">
              <a:solidFill>
                <a:srgbClr val="002060">
                  <a:alpha val="87843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FA3EA9-7CB3-8DBD-BEB9-AFD4254EF4F2}"/>
                </a:ext>
              </a:extLst>
            </p:cNvPr>
            <p:cNvSpPr txBox="1"/>
            <p:nvPr/>
          </p:nvSpPr>
          <p:spPr>
            <a:xfrm>
              <a:off x="3354653" y="3244334"/>
              <a:ext cx="1329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Annotations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0C44105-A3B5-8A91-4FC2-8F11E410EB1D}"/>
              </a:ext>
            </a:extLst>
          </p:cNvPr>
          <p:cNvSpPr txBox="1"/>
          <p:nvPr/>
        </p:nvSpPr>
        <p:spPr>
          <a:xfrm>
            <a:off x="5835163" y="717963"/>
            <a:ext cx="1339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Phylogroups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8A905B-15F8-8A93-E38F-832596D66DFF}"/>
              </a:ext>
            </a:extLst>
          </p:cNvPr>
          <p:cNvSpPr txBox="1"/>
          <p:nvPr/>
        </p:nvSpPr>
        <p:spPr>
          <a:xfrm>
            <a:off x="4262121" y="2091465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Quality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6C3FEB-7471-01A9-88B8-FF0BBEAEBB10}"/>
              </a:ext>
            </a:extLst>
          </p:cNvPr>
          <p:cNvSpPr txBox="1"/>
          <p:nvPr/>
        </p:nvSpPr>
        <p:spPr>
          <a:xfrm>
            <a:off x="6987028" y="2694854"/>
            <a:ext cx="1296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Pangenome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E6E557-1CE8-1B23-C25A-5A4690726E31}"/>
              </a:ext>
            </a:extLst>
          </p:cNvPr>
          <p:cNvSpPr txBox="1"/>
          <p:nvPr/>
        </p:nvSpPr>
        <p:spPr>
          <a:xfrm>
            <a:off x="5966320" y="2037405"/>
            <a:ext cx="107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Distances</a:t>
            </a:r>
          </a:p>
        </p:txBody>
      </p:sp>
      <p:pic>
        <p:nvPicPr>
          <p:cNvPr id="20" name="Graphic 19" descr="Fork In Road outline">
            <a:extLst>
              <a:ext uri="{FF2B5EF4-FFF2-40B4-BE49-F238E27FC236}">
                <a16:creationId xmlns:a16="http://schemas.microsoft.com/office/drawing/2014/main" id="{91E36CA5-3249-DFFF-F5BF-08A71EAA4B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3565872" y="1788154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762328C-2BCB-1DB3-4BAA-C2DDDD02B70C}"/>
              </a:ext>
            </a:extLst>
          </p:cNvPr>
          <p:cNvSpPr txBox="1"/>
          <p:nvPr/>
        </p:nvSpPr>
        <p:spPr>
          <a:xfrm>
            <a:off x="3463552" y="2322265"/>
            <a:ext cx="609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prokka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4" name="Graphic 23" descr="Fork In Road outline">
            <a:extLst>
              <a:ext uri="{FF2B5EF4-FFF2-40B4-BE49-F238E27FC236}">
                <a16:creationId xmlns:a16="http://schemas.microsoft.com/office/drawing/2014/main" id="{D8077F19-307A-E846-41BB-75A2E187EB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5364124" y="1151091"/>
            <a:ext cx="914400" cy="914400"/>
          </a:xfrm>
          <a:prstGeom prst="rect">
            <a:avLst/>
          </a:prstGeom>
        </p:spPr>
      </p:pic>
      <p:pic>
        <p:nvPicPr>
          <p:cNvPr id="26" name="Graphic 25" descr="Arrow Right outline">
            <a:extLst>
              <a:ext uri="{FF2B5EF4-FFF2-40B4-BE49-F238E27FC236}">
                <a16:creationId xmlns:a16="http://schemas.microsoft.com/office/drawing/2014/main" id="{FAB6F3D0-F097-5BE5-5E09-258365CD26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24632" y="2451567"/>
            <a:ext cx="1245278" cy="9144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19B0FAF-A068-1C38-C2D3-D6B0BEF0339C}"/>
              </a:ext>
            </a:extLst>
          </p:cNvPr>
          <p:cNvGrpSpPr/>
          <p:nvPr/>
        </p:nvGrpSpPr>
        <p:grpSpPr>
          <a:xfrm>
            <a:off x="8161304" y="1832897"/>
            <a:ext cx="2437847" cy="374292"/>
            <a:chOff x="8161304" y="1832897"/>
            <a:chExt cx="2437847" cy="374292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4D2B4E4-B1B6-DA49-6848-A3E04C63ADDD}"/>
                </a:ext>
              </a:extLst>
            </p:cNvPr>
            <p:cNvSpPr/>
            <p:nvPr/>
          </p:nvSpPr>
          <p:spPr>
            <a:xfrm>
              <a:off x="8182736" y="1837858"/>
              <a:ext cx="2370612" cy="369331"/>
            </a:xfrm>
            <a:prstGeom prst="roundRect">
              <a:avLst/>
            </a:prstGeom>
            <a:solidFill>
              <a:schemeClr val="bg1">
                <a:lumMod val="85000"/>
                <a:alpha val="29020"/>
              </a:schemeClr>
            </a:solidFill>
            <a:ln w="28575">
              <a:solidFill>
                <a:schemeClr val="bg1">
                  <a:lumMod val="65000"/>
                  <a:alpha val="87843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AABB56A-9BBE-5CDA-ACF9-D2E9FC1BAD33}"/>
                </a:ext>
              </a:extLst>
            </p:cNvPr>
            <p:cNvSpPr txBox="1"/>
            <p:nvPr/>
          </p:nvSpPr>
          <p:spPr>
            <a:xfrm>
              <a:off x="8161304" y="1832897"/>
              <a:ext cx="24378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Core genome alignment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EAEF781-C22D-73E9-B0B7-A5191ED0223A}"/>
              </a:ext>
            </a:extLst>
          </p:cNvPr>
          <p:cNvGrpSpPr/>
          <p:nvPr/>
        </p:nvGrpSpPr>
        <p:grpSpPr>
          <a:xfrm>
            <a:off x="8368826" y="447207"/>
            <a:ext cx="1823704" cy="369332"/>
            <a:chOff x="8368826" y="447207"/>
            <a:chExt cx="1823704" cy="369332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B032E3CC-FB23-C76B-4FB0-643F4063FE60}"/>
                </a:ext>
              </a:extLst>
            </p:cNvPr>
            <p:cNvSpPr/>
            <p:nvPr/>
          </p:nvSpPr>
          <p:spPr>
            <a:xfrm>
              <a:off x="8368826" y="447208"/>
              <a:ext cx="1810728" cy="369331"/>
            </a:xfrm>
            <a:prstGeom prst="roundRect">
              <a:avLst/>
            </a:prstGeom>
            <a:solidFill>
              <a:schemeClr val="bg1">
                <a:lumMod val="85000"/>
                <a:alpha val="29020"/>
              </a:schemeClr>
            </a:solidFill>
            <a:ln w="28575">
              <a:solidFill>
                <a:schemeClr val="bg1">
                  <a:lumMod val="65000"/>
                  <a:alpha val="87843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1C9F5B-00F6-7B21-9AF6-637B28AFF593}"/>
                </a:ext>
              </a:extLst>
            </p:cNvPr>
            <p:cNvSpPr txBox="1"/>
            <p:nvPr/>
          </p:nvSpPr>
          <p:spPr>
            <a:xfrm>
              <a:off x="8368826" y="447207"/>
              <a:ext cx="1823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Phylogenetic tree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1A87A60-3BE0-9C9C-A8EA-7BAAA092F600}"/>
              </a:ext>
            </a:extLst>
          </p:cNvPr>
          <p:cNvSpPr txBox="1"/>
          <p:nvPr/>
        </p:nvSpPr>
        <p:spPr>
          <a:xfrm>
            <a:off x="9725103" y="2694854"/>
            <a:ext cx="1057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P/A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8FCB42D8-8571-3364-9934-C6D093EE1344}"/>
              </a:ext>
            </a:extLst>
          </p:cNvPr>
          <p:cNvSpPr/>
          <p:nvPr/>
        </p:nvSpPr>
        <p:spPr>
          <a:xfrm>
            <a:off x="7749408" y="3453424"/>
            <a:ext cx="2676340" cy="369331"/>
          </a:xfrm>
          <a:prstGeom prst="roundRect">
            <a:avLst/>
          </a:prstGeom>
          <a:solidFill>
            <a:srgbClr val="FF0000">
              <a:alpha val="38039"/>
            </a:srgbClr>
          </a:solidFill>
          <a:ln w="28575">
            <a:solidFill>
              <a:srgbClr val="FF0000">
                <a:alpha val="87843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405057-E4A3-FB0C-B29E-570258814B49}"/>
              </a:ext>
            </a:extLst>
          </p:cNvPr>
          <p:cNvSpPr txBox="1"/>
          <p:nvPr/>
        </p:nvSpPr>
        <p:spPr>
          <a:xfrm>
            <a:off x="7714352" y="3455896"/>
            <a:ext cx="2739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Reference genes / proteins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CDD16B-F0A3-FCBD-E340-FCEECEFE7669}"/>
              </a:ext>
            </a:extLst>
          </p:cNvPr>
          <p:cNvSpPr txBox="1"/>
          <p:nvPr/>
        </p:nvSpPr>
        <p:spPr>
          <a:xfrm>
            <a:off x="6399452" y="1736167"/>
            <a:ext cx="522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mash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BBD58D-AEDB-7E9D-E157-4355A7EB2328}"/>
              </a:ext>
            </a:extLst>
          </p:cNvPr>
          <p:cNvSpPr txBox="1"/>
          <p:nvPr/>
        </p:nvSpPr>
        <p:spPr>
          <a:xfrm>
            <a:off x="6161870" y="1133553"/>
            <a:ext cx="11140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ClermonTyping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70BD79-77D9-6F05-C3F5-5ECAF8D68610}"/>
              </a:ext>
            </a:extLst>
          </p:cNvPr>
          <p:cNvSpPr txBox="1"/>
          <p:nvPr/>
        </p:nvSpPr>
        <p:spPr>
          <a:xfrm>
            <a:off x="5900420" y="2943224"/>
            <a:ext cx="708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panaroo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2" name="Graphic 41" descr="Arrow Right outline">
            <a:extLst>
              <a:ext uri="{FF2B5EF4-FFF2-40B4-BE49-F238E27FC236}">
                <a16:creationId xmlns:a16="http://schemas.microsoft.com/office/drawing/2014/main" id="{2EB6B264-3FAB-D2BF-50A8-50C251B100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8754643" y="1006063"/>
            <a:ext cx="618618" cy="637309"/>
          </a:xfrm>
          <a:prstGeom prst="rect">
            <a:avLst/>
          </a:prstGeom>
        </p:spPr>
      </p:pic>
      <p:pic>
        <p:nvPicPr>
          <p:cNvPr id="48" name="Graphic 47" descr="Line arrow: Clockwise curve outline">
            <a:extLst>
              <a:ext uri="{FF2B5EF4-FFF2-40B4-BE49-F238E27FC236}">
                <a16:creationId xmlns:a16="http://schemas.microsoft.com/office/drawing/2014/main" id="{89DEB619-DB22-F6F5-A5B2-F5509A3D2C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3151380" flipH="1">
            <a:off x="7478635" y="419982"/>
            <a:ext cx="762985" cy="914400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C7653E88-3659-FF18-51AB-5FA845AEAC27}"/>
              </a:ext>
            </a:extLst>
          </p:cNvPr>
          <p:cNvGrpSpPr/>
          <p:nvPr/>
        </p:nvGrpSpPr>
        <p:grpSpPr>
          <a:xfrm>
            <a:off x="8368977" y="2460764"/>
            <a:ext cx="1277149" cy="914400"/>
            <a:chOff x="7746063" y="3024822"/>
            <a:chExt cx="1277149" cy="914400"/>
          </a:xfrm>
        </p:grpSpPr>
        <p:pic>
          <p:nvPicPr>
            <p:cNvPr id="49" name="Graphic 48" descr="Fork In Road outline">
              <a:extLst>
                <a:ext uri="{FF2B5EF4-FFF2-40B4-BE49-F238E27FC236}">
                  <a16:creationId xmlns:a16="http://schemas.microsoft.com/office/drawing/2014/main" id="{955340E4-8F99-A33B-29AB-FEE21A344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7746063" y="3024822"/>
              <a:ext cx="914400" cy="914400"/>
            </a:xfrm>
            <a:prstGeom prst="rect">
              <a:avLst/>
            </a:prstGeom>
          </p:spPr>
        </p:pic>
        <p:pic>
          <p:nvPicPr>
            <p:cNvPr id="50" name="Graphic 49" descr="Arrow Right outline">
              <a:extLst>
                <a:ext uri="{FF2B5EF4-FFF2-40B4-BE49-F238E27FC236}">
                  <a16:creationId xmlns:a16="http://schemas.microsoft.com/office/drawing/2014/main" id="{D75315B7-4778-12F6-4F59-9299DD9E9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77934" y="3024822"/>
              <a:ext cx="1245278" cy="914400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2C09783B-B31C-910B-162C-5D8671B477AC}"/>
              </a:ext>
            </a:extLst>
          </p:cNvPr>
          <p:cNvSpPr txBox="1"/>
          <p:nvPr/>
        </p:nvSpPr>
        <p:spPr>
          <a:xfrm>
            <a:off x="9115642" y="1209113"/>
            <a:ext cx="5906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IQTree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23A1719-1C38-BC3C-D166-058104D9A34F}"/>
              </a:ext>
            </a:extLst>
          </p:cNvPr>
          <p:cNvSpPr txBox="1"/>
          <p:nvPr/>
        </p:nvSpPr>
        <p:spPr>
          <a:xfrm>
            <a:off x="4494620" y="2276128"/>
            <a:ext cx="1106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panaroo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/mash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033" name="Straight Arrow Connector 1032">
            <a:extLst>
              <a:ext uri="{FF2B5EF4-FFF2-40B4-BE49-F238E27FC236}">
                <a16:creationId xmlns:a16="http://schemas.microsoft.com/office/drawing/2014/main" id="{41E95C16-040D-5746-B97B-89F4F407D92A}"/>
              </a:ext>
            </a:extLst>
          </p:cNvPr>
          <p:cNvCxnSpPr>
            <a:cxnSpLocks/>
            <a:stCxn id="1034" idx="0"/>
            <a:endCxn id="1037" idx="0"/>
          </p:cNvCxnSpPr>
          <p:nvPr/>
        </p:nvCxnSpPr>
        <p:spPr>
          <a:xfrm flipH="1" flipV="1">
            <a:off x="1518521" y="4317294"/>
            <a:ext cx="7274241" cy="148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34" name="Arc 1033">
            <a:extLst>
              <a:ext uri="{FF2B5EF4-FFF2-40B4-BE49-F238E27FC236}">
                <a16:creationId xmlns:a16="http://schemas.microsoft.com/office/drawing/2014/main" id="{EC8F79AD-45EF-B2AF-A262-84F5B4DEF057}"/>
              </a:ext>
            </a:extLst>
          </p:cNvPr>
          <p:cNvSpPr/>
          <p:nvPr/>
        </p:nvSpPr>
        <p:spPr>
          <a:xfrm flipV="1">
            <a:off x="8304847" y="3714070"/>
            <a:ext cx="975831" cy="618058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Arc 1034">
            <a:extLst>
              <a:ext uri="{FF2B5EF4-FFF2-40B4-BE49-F238E27FC236}">
                <a16:creationId xmlns:a16="http://schemas.microsoft.com/office/drawing/2014/main" id="{BAE0E401-62A2-8B55-B284-A80B9A7BA11B}"/>
              </a:ext>
            </a:extLst>
          </p:cNvPr>
          <p:cNvSpPr/>
          <p:nvPr/>
        </p:nvSpPr>
        <p:spPr>
          <a:xfrm flipH="1" flipV="1">
            <a:off x="9280792" y="3709897"/>
            <a:ext cx="1083486" cy="618058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Arc 1036">
            <a:extLst>
              <a:ext uri="{FF2B5EF4-FFF2-40B4-BE49-F238E27FC236}">
                <a16:creationId xmlns:a16="http://schemas.microsoft.com/office/drawing/2014/main" id="{ED1CFA24-F25D-B738-C4B1-78EB1AA40306}"/>
              </a:ext>
            </a:extLst>
          </p:cNvPr>
          <p:cNvSpPr/>
          <p:nvPr/>
        </p:nvSpPr>
        <p:spPr>
          <a:xfrm rot="10800000" flipV="1">
            <a:off x="1021408" y="4317224"/>
            <a:ext cx="975831" cy="789362"/>
          </a:xfrm>
          <a:prstGeom prst="arc">
            <a:avLst>
              <a:gd name="adj1" fmla="val 16119890"/>
              <a:gd name="adj2" fmla="val 0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55C02BD4-8607-9A7C-BEDA-79474BD245CC}"/>
              </a:ext>
            </a:extLst>
          </p:cNvPr>
          <p:cNvGrpSpPr/>
          <p:nvPr/>
        </p:nvGrpSpPr>
        <p:grpSpPr>
          <a:xfrm>
            <a:off x="62301" y="4818410"/>
            <a:ext cx="2046394" cy="382025"/>
            <a:chOff x="3617833" y="5008239"/>
            <a:chExt cx="2046394" cy="382025"/>
          </a:xfrm>
        </p:grpSpPr>
        <p:sp>
          <p:nvSpPr>
            <p:cNvPr id="1038" name="Rounded Rectangle 1037">
              <a:extLst>
                <a:ext uri="{FF2B5EF4-FFF2-40B4-BE49-F238E27FC236}">
                  <a16:creationId xmlns:a16="http://schemas.microsoft.com/office/drawing/2014/main" id="{763E4B99-B10E-D721-C0F6-B6D68EF5BAE2}"/>
                </a:ext>
              </a:extLst>
            </p:cNvPr>
            <p:cNvSpPr/>
            <p:nvPr/>
          </p:nvSpPr>
          <p:spPr>
            <a:xfrm>
              <a:off x="3630042" y="5020933"/>
              <a:ext cx="1970971" cy="369331"/>
            </a:xfrm>
            <a:prstGeom prst="roundRect">
              <a:avLst/>
            </a:prstGeom>
            <a:solidFill>
              <a:srgbClr val="00FA41">
                <a:alpha val="29020"/>
              </a:srgbClr>
            </a:solidFill>
            <a:ln w="28575">
              <a:solidFill>
                <a:schemeClr val="accent6">
                  <a:alpha val="87843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8DA3F8D7-A7C6-916E-328B-F00EDB54560B}"/>
                </a:ext>
              </a:extLst>
            </p:cNvPr>
            <p:cNvSpPr txBox="1"/>
            <p:nvPr/>
          </p:nvSpPr>
          <p:spPr>
            <a:xfrm>
              <a:off x="3617833" y="5008239"/>
              <a:ext cx="2046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Function prediction</a:t>
              </a:r>
            </a:p>
          </p:txBody>
        </p:sp>
      </p:grp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278CED13-A0BE-55D0-D9DC-628CD1DFC597}"/>
              </a:ext>
            </a:extLst>
          </p:cNvPr>
          <p:cNvGrpSpPr/>
          <p:nvPr/>
        </p:nvGrpSpPr>
        <p:grpSpPr>
          <a:xfrm>
            <a:off x="2609655" y="4830901"/>
            <a:ext cx="1732334" cy="380322"/>
            <a:chOff x="6058288" y="5409315"/>
            <a:chExt cx="1732334" cy="380322"/>
          </a:xfrm>
        </p:grpSpPr>
        <p:sp>
          <p:nvSpPr>
            <p:cNvPr id="1040" name="Rounded Rectangle 1039">
              <a:extLst>
                <a:ext uri="{FF2B5EF4-FFF2-40B4-BE49-F238E27FC236}">
                  <a16:creationId xmlns:a16="http://schemas.microsoft.com/office/drawing/2014/main" id="{89E1F9B2-E25D-480A-2AA9-3BAB7363CE90}"/>
                </a:ext>
              </a:extLst>
            </p:cNvPr>
            <p:cNvSpPr/>
            <p:nvPr/>
          </p:nvSpPr>
          <p:spPr>
            <a:xfrm>
              <a:off x="6096001" y="5420306"/>
              <a:ext cx="1618352" cy="369331"/>
            </a:xfrm>
            <a:prstGeom prst="roundRect">
              <a:avLst/>
            </a:prstGeom>
            <a:solidFill>
              <a:srgbClr val="00FA41">
                <a:alpha val="29020"/>
              </a:srgbClr>
            </a:solidFill>
            <a:ln w="28575">
              <a:solidFill>
                <a:schemeClr val="accent6">
                  <a:alpha val="87843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1" name="TextBox 1040">
              <a:extLst>
                <a:ext uri="{FF2B5EF4-FFF2-40B4-BE49-F238E27FC236}">
                  <a16:creationId xmlns:a16="http://schemas.microsoft.com/office/drawing/2014/main" id="{8E988773-43F9-5EAB-830E-ED2358293069}"/>
                </a:ext>
              </a:extLst>
            </p:cNvPr>
            <p:cNvSpPr txBox="1"/>
            <p:nvPr/>
          </p:nvSpPr>
          <p:spPr>
            <a:xfrm>
              <a:off x="6058288" y="5409315"/>
              <a:ext cx="1732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/>
                <a:t>InterPro</a:t>
              </a:r>
              <a:r>
                <a:rPr lang="en-US" dirty="0"/>
                <a:t> analysis</a:t>
              </a:r>
            </a:p>
          </p:txBody>
        </p:sp>
      </p:grpSp>
      <p:grpSp>
        <p:nvGrpSpPr>
          <p:cNvPr id="1059" name="Group 1058">
            <a:extLst>
              <a:ext uri="{FF2B5EF4-FFF2-40B4-BE49-F238E27FC236}">
                <a16:creationId xmlns:a16="http://schemas.microsoft.com/office/drawing/2014/main" id="{11F0CD24-CE2B-9B68-CF62-FEF181A7709B}"/>
              </a:ext>
            </a:extLst>
          </p:cNvPr>
          <p:cNvGrpSpPr/>
          <p:nvPr/>
        </p:nvGrpSpPr>
        <p:grpSpPr>
          <a:xfrm>
            <a:off x="4796520" y="4812915"/>
            <a:ext cx="1656223" cy="380322"/>
            <a:chOff x="5230550" y="5005272"/>
            <a:chExt cx="1656223" cy="380322"/>
          </a:xfrm>
        </p:grpSpPr>
        <p:sp>
          <p:nvSpPr>
            <p:cNvPr id="1043" name="Rounded Rectangle 1042">
              <a:extLst>
                <a:ext uri="{FF2B5EF4-FFF2-40B4-BE49-F238E27FC236}">
                  <a16:creationId xmlns:a16="http://schemas.microsoft.com/office/drawing/2014/main" id="{AED4ACB8-4EFD-238D-0208-218092790E7E}"/>
                </a:ext>
              </a:extLst>
            </p:cNvPr>
            <p:cNvSpPr/>
            <p:nvPr/>
          </p:nvSpPr>
          <p:spPr>
            <a:xfrm>
              <a:off x="5251400" y="5016263"/>
              <a:ext cx="1618352" cy="369331"/>
            </a:xfrm>
            <a:prstGeom prst="roundRect">
              <a:avLst/>
            </a:prstGeom>
            <a:solidFill>
              <a:srgbClr val="00FA41">
                <a:alpha val="29020"/>
              </a:srgbClr>
            </a:solidFill>
            <a:ln w="28575">
              <a:solidFill>
                <a:schemeClr val="accent6">
                  <a:alpha val="87843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4" name="TextBox 1043">
              <a:extLst>
                <a:ext uri="{FF2B5EF4-FFF2-40B4-BE49-F238E27FC236}">
                  <a16:creationId xmlns:a16="http://schemas.microsoft.com/office/drawing/2014/main" id="{C5952A95-7CF9-43A9-F72C-F660922B7E11}"/>
                </a:ext>
              </a:extLst>
            </p:cNvPr>
            <p:cNvSpPr txBox="1"/>
            <p:nvPr/>
          </p:nvSpPr>
          <p:spPr>
            <a:xfrm>
              <a:off x="5230550" y="5005272"/>
              <a:ext cx="16562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eggnog</a:t>
              </a:r>
              <a:r>
                <a:rPr lang="en-US" dirty="0"/>
                <a:t> analysis</a:t>
              </a:r>
            </a:p>
          </p:txBody>
        </p:sp>
      </p:grpSp>
      <p:cxnSp>
        <p:nvCxnSpPr>
          <p:cNvPr id="1047" name="Straight Arrow Connector 1046">
            <a:extLst>
              <a:ext uri="{FF2B5EF4-FFF2-40B4-BE49-F238E27FC236}">
                <a16:creationId xmlns:a16="http://schemas.microsoft.com/office/drawing/2014/main" id="{70DC9872-7513-13B8-5CE0-D566044A02F0}"/>
              </a:ext>
            </a:extLst>
          </p:cNvPr>
          <p:cNvCxnSpPr>
            <a:cxnSpLocks/>
          </p:cNvCxnSpPr>
          <p:nvPr/>
        </p:nvCxnSpPr>
        <p:spPr>
          <a:xfrm flipH="1" flipV="1">
            <a:off x="9816636" y="4326162"/>
            <a:ext cx="782515" cy="533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9" name="Arc 1048">
            <a:extLst>
              <a:ext uri="{FF2B5EF4-FFF2-40B4-BE49-F238E27FC236}">
                <a16:creationId xmlns:a16="http://schemas.microsoft.com/office/drawing/2014/main" id="{01DEF074-36BA-1A43-C98D-25869ED818CF}"/>
              </a:ext>
            </a:extLst>
          </p:cNvPr>
          <p:cNvSpPr/>
          <p:nvPr/>
        </p:nvSpPr>
        <p:spPr>
          <a:xfrm rot="10800000" flipH="1" flipV="1">
            <a:off x="10071336" y="4332540"/>
            <a:ext cx="1028190" cy="789362"/>
          </a:xfrm>
          <a:prstGeom prst="arc">
            <a:avLst>
              <a:gd name="adj1" fmla="val 16119890"/>
              <a:gd name="adj2" fmla="val 0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1" name="Arc 1050">
            <a:extLst>
              <a:ext uri="{FF2B5EF4-FFF2-40B4-BE49-F238E27FC236}">
                <a16:creationId xmlns:a16="http://schemas.microsoft.com/office/drawing/2014/main" id="{BFA074E1-05E3-F5E6-890D-7BCB40B8D969}"/>
              </a:ext>
            </a:extLst>
          </p:cNvPr>
          <p:cNvSpPr/>
          <p:nvPr/>
        </p:nvSpPr>
        <p:spPr>
          <a:xfrm rot="10800000" flipV="1">
            <a:off x="3612199" y="4325821"/>
            <a:ext cx="975831" cy="789362"/>
          </a:xfrm>
          <a:prstGeom prst="arc">
            <a:avLst>
              <a:gd name="adj1" fmla="val 16119890"/>
              <a:gd name="adj2" fmla="val 0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Arc 1051">
            <a:extLst>
              <a:ext uri="{FF2B5EF4-FFF2-40B4-BE49-F238E27FC236}">
                <a16:creationId xmlns:a16="http://schemas.microsoft.com/office/drawing/2014/main" id="{6DAEE77F-9ECA-AFD8-90EB-3F5434220DEB}"/>
              </a:ext>
            </a:extLst>
          </p:cNvPr>
          <p:cNvSpPr/>
          <p:nvPr/>
        </p:nvSpPr>
        <p:spPr>
          <a:xfrm rot="10800000" flipV="1">
            <a:off x="5745415" y="4330120"/>
            <a:ext cx="975831" cy="789362"/>
          </a:xfrm>
          <a:prstGeom prst="arc">
            <a:avLst>
              <a:gd name="adj1" fmla="val 16119890"/>
              <a:gd name="adj2" fmla="val 0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03A64815-038F-E24B-ECD4-BB3186C78F0A}"/>
              </a:ext>
            </a:extLst>
          </p:cNvPr>
          <p:cNvGrpSpPr/>
          <p:nvPr/>
        </p:nvGrpSpPr>
        <p:grpSpPr>
          <a:xfrm>
            <a:off x="6948861" y="4830352"/>
            <a:ext cx="1859537" cy="388806"/>
            <a:chOff x="7269247" y="5205765"/>
            <a:chExt cx="1859537" cy="388806"/>
          </a:xfrm>
        </p:grpSpPr>
        <p:sp>
          <p:nvSpPr>
            <p:cNvPr id="1054" name="Rounded Rectangle 1053">
              <a:extLst>
                <a:ext uri="{FF2B5EF4-FFF2-40B4-BE49-F238E27FC236}">
                  <a16:creationId xmlns:a16="http://schemas.microsoft.com/office/drawing/2014/main" id="{7C5B9F74-4184-87A2-126D-B72D176304F5}"/>
                </a:ext>
              </a:extLst>
            </p:cNvPr>
            <p:cNvSpPr/>
            <p:nvPr/>
          </p:nvSpPr>
          <p:spPr>
            <a:xfrm>
              <a:off x="7269247" y="5225240"/>
              <a:ext cx="1846396" cy="369331"/>
            </a:xfrm>
            <a:prstGeom prst="roundRect">
              <a:avLst/>
            </a:prstGeom>
            <a:solidFill>
              <a:srgbClr val="00FA41">
                <a:alpha val="29020"/>
              </a:srgbClr>
            </a:solidFill>
            <a:ln w="28575">
              <a:solidFill>
                <a:schemeClr val="accent6">
                  <a:alpha val="87843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1CCEF292-4098-DD89-072A-B5B909F5DDED}"/>
                </a:ext>
              </a:extLst>
            </p:cNvPr>
            <p:cNvSpPr txBox="1"/>
            <p:nvPr/>
          </p:nvSpPr>
          <p:spPr>
            <a:xfrm>
              <a:off x="7276354" y="5205765"/>
              <a:ext cx="18524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progenomes</a:t>
              </a:r>
              <a:r>
                <a:rPr lang="en-US" dirty="0"/>
                <a:t> blast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90482B2-CD73-7BE5-5063-8378511C2732}"/>
              </a:ext>
            </a:extLst>
          </p:cNvPr>
          <p:cNvGrpSpPr/>
          <p:nvPr/>
        </p:nvGrpSpPr>
        <p:grpSpPr>
          <a:xfrm>
            <a:off x="10075346" y="4808995"/>
            <a:ext cx="1846396" cy="382192"/>
            <a:chOff x="10075346" y="4808995"/>
            <a:chExt cx="1846396" cy="382192"/>
          </a:xfrm>
        </p:grpSpPr>
        <p:sp>
          <p:nvSpPr>
            <p:cNvPr id="1056" name="Rounded Rectangle 1055">
              <a:extLst>
                <a:ext uri="{FF2B5EF4-FFF2-40B4-BE49-F238E27FC236}">
                  <a16:creationId xmlns:a16="http://schemas.microsoft.com/office/drawing/2014/main" id="{952EC6E9-3803-4ACB-CD0C-FFBCAB4667FE}"/>
                </a:ext>
              </a:extLst>
            </p:cNvPr>
            <p:cNvSpPr/>
            <p:nvPr/>
          </p:nvSpPr>
          <p:spPr>
            <a:xfrm>
              <a:off x="10075346" y="4821856"/>
              <a:ext cx="1846396" cy="369331"/>
            </a:xfrm>
            <a:prstGeom prst="roundRect">
              <a:avLst/>
            </a:prstGeom>
            <a:solidFill>
              <a:schemeClr val="bg1">
                <a:lumMod val="85000"/>
                <a:alpha val="29020"/>
              </a:schemeClr>
            </a:solidFill>
            <a:ln w="28575">
              <a:solidFill>
                <a:schemeClr val="bg1">
                  <a:lumMod val="65000"/>
                  <a:alpha val="87843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0832534C-927E-C4FD-B29F-1EF71031DC73}"/>
                </a:ext>
              </a:extLst>
            </p:cNvPr>
            <p:cNvSpPr txBox="1"/>
            <p:nvPr/>
          </p:nvSpPr>
          <p:spPr>
            <a:xfrm>
              <a:off x="10165032" y="4808995"/>
              <a:ext cx="1752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protein structure</a:t>
              </a:r>
              <a:endParaRPr lang="en-US" dirty="0"/>
            </a:p>
          </p:txBody>
        </p:sp>
      </p:grpSp>
      <p:sp>
        <p:nvSpPr>
          <p:cNvPr id="1060" name="Arc 1059">
            <a:extLst>
              <a:ext uri="{FF2B5EF4-FFF2-40B4-BE49-F238E27FC236}">
                <a16:creationId xmlns:a16="http://schemas.microsoft.com/office/drawing/2014/main" id="{4A8B3B05-FD3C-5F68-54D8-59DC915EBE30}"/>
              </a:ext>
            </a:extLst>
          </p:cNvPr>
          <p:cNvSpPr/>
          <p:nvPr/>
        </p:nvSpPr>
        <p:spPr>
          <a:xfrm rot="10800000" flipV="1">
            <a:off x="7314981" y="4331501"/>
            <a:ext cx="975831" cy="789362"/>
          </a:xfrm>
          <a:prstGeom prst="arc">
            <a:avLst>
              <a:gd name="adj1" fmla="val 16119890"/>
              <a:gd name="adj2" fmla="val 0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404BC4F3-6A40-4DA6-5460-646F0622FEBF}"/>
              </a:ext>
            </a:extLst>
          </p:cNvPr>
          <p:cNvSpPr txBox="1"/>
          <p:nvPr/>
        </p:nvSpPr>
        <p:spPr>
          <a:xfrm>
            <a:off x="238341" y="4103102"/>
            <a:ext cx="805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proteInfer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CLEAN</a:t>
            </a:r>
          </a:p>
          <a:p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deepFRI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6C7BD240-B774-6BF0-B395-5032DF25693C}"/>
              </a:ext>
            </a:extLst>
          </p:cNvPr>
          <p:cNvSpPr txBox="1"/>
          <p:nvPr/>
        </p:nvSpPr>
        <p:spPr>
          <a:xfrm>
            <a:off x="2872833" y="4426267"/>
            <a:ext cx="688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InterPro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59DB5497-67A3-28C5-F220-4C7C34AEC666}"/>
              </a:ext>
            </a:extLst>
          </p:cNvPr>
          <p:cNvSpPr txBox="1"/>
          <p:nvPr/>
        </p:nvSpPr>
        <p:spPr>
          <a:xfrm>
            <a:off x="5007295" y="4435927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eggNOG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66" name="TextBox 1065">
            <a:extLst>
              <a:ext uri="{FF2B5EF4-FFF2-40B4-BE49-F238E27FC236}">
                <a16:creationId xmlns:a16="http://schemas.microsoft.com/office/drawing/2014/main" id="{E3F88B6D-0F10-A6AB-88A0-7829BF6CA766}"/>
              </a:ext>
            </a:extLst>
          </p:cNvPr>
          <p:cNvSpPr txBox="1"/>
          <p:nvPr/>
        </p:nvSpPr>
        <p:spPr>
          <a:xfrm>
            <a:off x="7503298" y="4425020"/>
            <a:ext cx="750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Diamond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67" name="TextBox 1066">
            <a:extLst>
              <a:ext uri="{FF2B5EF4-FFF2-40B4-BE49-F238E27FC236}">
                <a16:creationId xmlns:a16="http://schemas.microsoft.com/office/drawing/2014/main" id="{A62746A7-2E7F-542E-CA36-BCB245D2EFCF}"/>
              </a:ext>
            </a:extLst>
          </p:cNvPr>
          <p:cNvSpPr txBox="1"/>
          <p:nvPr/>
        </p:nvSpPr>
        <p:spPr>
          <a:xfrm>
            <a:off x="11221712" y="4265556"/>
            <a:ext cx="919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AlphaFold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</a:t>
            </a:r>
          </a:p>
          <a:p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ESM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626A8F7B-B415-7B1B-AE7D-36B818158A57}"/>
              </a:ext>
            </a:extLst>
          </p:cNvPr>
          <p:cNvSpPr txBox="1"/>
          <p:nvPr/>
        </p:nvSpPr>
        <p:spPr>
          <a:xfrm>
            <a:off x="634653" y="5302451"/>
            <a:ext cx="784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GO terms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69" name="TextBox 1068">
            <a:extLst>
              <a:ext uri="{FF2B5EF4-FFF2-40B4-BE49-F238E27FC236}">
                <a16:creationId xmlns:a16="http://schemas.microsoft.com/office/drawing/2014/main" id="{F9E895BD-2314-6568-261B-409A6921B3EA}"/>
              </a:ext>
            </a:extLst>
          </p:cNvPr>
          <p:cNvSpPr txBox="1"/>
          <p:nvPr/>
        </p:nvSpPr>
        <p:spPr>
          <a:xfrm>
            <a:off x="3083759" y="5302451"/>
            <a:ext cx="784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GO terms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70" name="TextBox 1069">
            <a:extLst>
              <a:ext uri="{FF2B5EF4-FFF2-40B4-BE49-F238E27FC236}">
                <a16:creationId xmlns:a16="http://schemas.microsoft.com/office/drawing/2014/main" id="{D3D3ED14-96D2-BAE8-D585-F9710AA9B0A2}"/>
              </a:ext>
            </a:extLst>
          </p:cNvPr>
          <p:cNvSpPr txBox="1"/>
          <p:nvPr/>
        </p:nvSpPr>
        <p:spPr>
          <a:xfrm>
            <a:off x="5092606" y="5302451"/>
            <a:ext cx="11429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COG 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categories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71" name="TextBox 1070">
            <a:extLst>
              <a:ext uri="{FF2B5EF4-FFF2-40B4-BE49-F238E27FC236}">
                <a16:creationId xmlns:a16="http://schemas.microsoft.com/office/drawing/2014/main" id="{D4546F93-24E0-7FE6-8F33-C49E2FF97A47}"/>
              </a:ext>
            </a:extLst>
          </p:cNvPr>
          <p:cNvSpPr txBox="1"/>
          <p:nvPr/>
        </p:nvSpPr>
        <p:spPr>
          <a:xfrm>
            <a:off x="7231425" y="5302451"/>
            <a:ext cx="1538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protein seq. similarity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B478BB84-A602-71D3-7BB6-A8DCCD75F96A}"/>
              </a:ext>
            </a:extLst>
          </p:cNvPr>
          <p:cNvSpPr txBox="1"/>
          <p:nvPr/>
        </p:nvSpPr>
        <p:spPr>
          <a:xfrm>
            <a:off x="10271984" y="5302451"/>
            <a:ext cx="1451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protein 3D structure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73" name="Graphic 1072" descr="Arrow Right outline">
            <a:extLst>
              <a:ext uri="{FF2B5EF4-FFF2-40B4-BE49-F238E27FC236}">
                <a16:creationId xmlns:a16="http://schemas.microsoft.com/office/drawing/2014/main" id="{7356236F-EEC8-24A7-A819-EBCAF925D3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433721">
            <a:off x="1420143" y="5556349"/>
            <a:ext cx="1245278" cy="557087"/>
          </a:xfrm>
          <a:prstGeom prst="rect">
            <a:avLst/>
          </a:prstGeom>
        </p:spPr>
      </p:pic>
      <p:pic>
        <p:nvPicPr>
          <p:cNvPr id="1074" name="Graphic 1073" descr="Arrow Right outline">
            <a:extLst>
              <a:ext uri="{FF2B5EF4-FFF2-40B4-BE49-F238E27FC236}">
                <a16:creationId xmlns:a16="http://schemas.microsoft.com/office/drawing/2014/main" id="{06864F21-5F37-E662-6BFD-3DC316EF59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9819565" flipH="1">
            <a:off x="4581846" y="5566174"/>
            <a:ext cx="1146223" cy="557087"/>
          </a:xfrm>
          <a:prstGeom prst="rect">
            <a:avLst/>
          </a:prstGeom>
        </p:spPr>
      </p:pic>
      <p:pic>
        <p:nvPicPr>
          <p:cNvPr id="1075" name="Graphic 1074" descr="Arrow Right outline">
            <a:extLst>
              <a:ext uri="{FF2B5EF4-FFF2-40B4-BE49-F238E27FC236}">
                <a16:creationId xmlns:a16="http://schemas.microsoft.com/office/drawing/2014/main" id="{5E0D198C-AA2A-4CD9-7CF7-4036387719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433721">
            <a:off x="5850267" y="5573233"/>
            <a:ext cx="1245278" cy="557087"/>
          </a:xfrm>
          <a:prstGeom prst="rect">
            <a:avLst/>
          </a:prstGeom>
        </p:spPr>
      </p:pic>
      <p:pic>
        <p:nvPicPr>
          <p:cNvPr id="1076" name="Graphic 1075" descr="Arrow Right outline">
            <a:extLst>
              <a:ext uri="{FF2B5EF4-FFF2-40B4-BE49-F238E27FC236}">
                <a16:creationId xmlns:a16="http://schemas.microsoft.com/office/drawing/2014/main" id="{FE678BEB-82CE-B134-598F-4FEE722588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9819565" flipH="1">
            <a:off x="9445344" y="5568151"/>
            <a:ext cx="1146223" cy="557087"/>
          </a:xfrm>
          <a:prstGeom prst="rect">
            <a:avLst/>
          </a:prstGeom>
        </p:spPr>
      </p:pic>
      <p:sp>
        <p:nvSpPr>
          <p:cNvPr id="1077" name="Rounded Rectangle 1076">
            <a:extLst>
              <a:ext uri="{FF2B5EF4-FFF2-40B4-BE49-F238E27FC236}">
                <a16:creationId xmlns:a16="http://schemas.microsoft.com/office/drawing/2014/main" id="{366D516C-4999-35AF-7EFF-C06E52F5A395}"/>
              </a:ext>
            </a:extLst>
          </p:cNvPr>
          <p:cNvSpPr/>
          <p:nvPr/>
        </p:nvSpPr>
        <p:spPr>
          <a:xfrm>
            <a:off x="7314980" y="5965870"/>
            <a:ext cx="1848464" cy="751804"/>
          </a:xfrm>
          <a:prstGeom prst="roundRect">
            <a:avLst/>
          </a:prstGeom>
          <a:noFill/>
          <a:ln w="28575">
            <a:solidFill>
              <a:schemeClr val="bg1">
                <a:lumMod val="65000"/>
                <a:alpha val="87843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8" name="TextBox 1077">
            <a:extLst>
              <a:ext uri="{FF2B5EF4-FFF2-40B4-BE49-F238E27FC236}">
                <a16:creationId xmlns:a16="http://schemas.microsoft.com/office/drawing/2014/main" id="{502BC9AE-69D2-49F3-3C88-0CAEB31B2879}"/>
              </a:ext>
            </a:extLst>
          </p:cNvPr>
          <p:cNvSpPr txBox="1"/>
          <p:nvPr/>
        </p:nvSpPr>
        <p:spPr>
          <a:xfrm>
            <a:off x="3337821" y="5990061"/>
            <a:ext cx="65114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PCA</a:t>
            </a:r>
          </a:p>
          <a:p>
            <a:r>
              <a:rPr lang="en-US" sz="1400" dirty="0"/>
              <a:t>t-SNE</a:t>
            </a:r>
          </a:p>
          <a:p>
            <a:r>
              <a:rPr lang="en-US" sz="1400" dirty="0"/>
              <a:t>UMAP</a:t>
            </a:r>
          </a:p>
        </p:txBody>
      </p:sp>
      <p:sp>
        <p:nvSpPr>
          <p:cNvPr id="1079" name="TextBox 1078">
            <a:extLst>
              <a:ext uri="{FF2B5EF4-FFF2-40B4-BE49-F238E27FC236}">
                <a16:creationId xmlns:a16="http://schemas.microsoft.com/office/drawing/2014/main" id="{CC3AF93C-5234-34DE-CE58-0041ACF1A345}"/>
              </a:ext>
            </a:extLst>
          </p:cNvPr>
          <p:cNvSpPr txBox="1"/>
          <p:nvPr/>
        </p:nvSpPr>
        <p:spPr>
          <a:xfrm>
            <a:off x="7912557" y="5979010"/>
            <a:ext cx="65114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PCA</a:t>
            </a:r>
          </a:p>
          <a:p>
            <a:r>
              <a:rPr lang="en-US" sz="1400" dirty="0"/>
              <a:t>t-SNE</a:t>
            </a:r>
          </a:p>
          <a:p>
            <a:r>
              <a:rPr lang="en-US" sz="1400" dirty="0"/>
              <a:t>UMAP</a:t>
            </a:r>
          </a:p>
        </p:txBody>
      </p:sp>
      <p:pic>
        <p:nvPicPr>
          <p:cNvPr id="1081" name="Graphic 1080" descr="Transfer outline">
            <a:extLst>
              <a:ext uri="{FF2B5EF4-FFF2-40B4-BE49-F238E27FC236}">
                <a16:creationId xmlns:a16="http://schemas.microsoft.com/office/drawing/2014/main" id="{4D81037C-6245-A373-4C8D-CFD27610966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302161" y="6188846"/>
            <a:ext cx="914400" cy="476689"/>
          </a:xfrm>
          <a:prstGeom prst="rect">
            <a:avLst/>
          </a:prstGeom>
        </p:spPr>
      </p:pic>
      <p:sp>
        <p:nvSpPr>
          <p:cNvPr id="1082" name="TextBox 1081">
            <a:extLst>
              <a:ext uri="{FF2B5EF4-FFF2-40B4-BE49-F238E27FC236}">
                <a16:creationId xmlns:a16="http://schemas.microsoft.com/office/drawing/2014/main" id="{E5EA17B4-A5C2-D4BC-63F2-99C47F3E5EEA}"/>
              </a:ext>
            </a:extLst>
          </p:cNvPr>
          <p:cNvSpPr txBox="1"/>
          <p:nvPr/>
        </p:nvSpPr>
        <p:spPr>
          <a:xfrm>
            <a:off x="5226323" y="5881699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mapping</a:t>
            </a:r>
          </a:p>
        </p:txBody>
      </p:sp>
    </p:spTree>
    <p:extLst>
      <p:ext uri="{BB962C8B-B14F-4D97-AF65-F5344CB8AC3E}">
        <p14:creationId xmlns:p14="http://schemas.microsoft.com/office/powerpoint/2010/main" val="2451796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057B9F-ED8D-4CE9-696C-4C45C048916D}"/>
              </a:ext>
            </a:extLst>
          </p:cNvPr>
          <p:cNvSpPr txBox="1"/>
          <p:nvPr/>
        </p:nvSpPr>
        <p:spPr>
          <a:xfrm>
            <a:off x="690880" y="782320"/>
            <a:ext cx="111861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Trying to compute the pangenome calculations with 29K genomes</a:t>
            </a:r>
          </a:p>
          <a:p>
            <a:endParaRPr lang="en-US" dirty="0"/>
          </a:p>
          <a:p>
            <a:r>
              <a:rPr lang="en-US" dirty="0"/>
              <a:t>Using 128 CPUs and 2300gb of RAM memory </a:t>
            </a:r>
          </a:p>
          <a:p>
            <a:endParaRPr lang="en-US" dirty="0"/>
          </a:p>
          <a:p>
            <a:r>
              <a:rPr lang="en-US" dirty="0"/>
              <a:t>However…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91C756-B3AA-CD18-EEFB-EFD629236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80" y="2615184"/>
            <a:ext cx="10220960" cy="10220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75334C7-FBE0-19A1-ED24-A21B07925821}"/>
              </a:ext>
            </a:extLst>
          </p:cNvPr>
          <p:cNvSpPr/>
          <p:nvPr/>
        </p:nvSpPr>
        <p:spPr>
          <a:xfrm>
            <a:off x="3911600" y="3302000"/>
            <a:ext cx="7366000" cy="3860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F9AC38-9452-4A80-82A7-45B4E50079FD}"/>
              </a:ext>
            </a:extLst>
          </p:cNvPr>
          <p:cNvSpPr txBox="1"/>
          <p:nvPr/>
        </p:nvSpPr>
        <p:spPr>
          <a:xfrm>
            <a:off x="690880" y="4395216"/>
            <a:ext cx="10068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process can take between 28 hours or… 15573 hours</a:t>
            </a:r>
          </a:p>
          <a:p>
            <a:endParaRPr lang="en-US" dirty="0"/>
          </a:p>
          <a:p>
            <a:r>
              <a:rPr lang="en-US" b="1" dirty="0"/>
              <a:t>6490 days</a:t>
            </a:r>
          </a:p>
          <a:p>
            <a:endParaRPr lang="en-US" dirty="0"/>
          </a:p>
          <a:p>
            <a:r>
              <a:rPr lang="en-US" dirty="0"/>
              <a:t>almost </a:t>
            </a:r>
            <a:r>
              <a:rPr lang="en-US" sz="2400" b="1" dirty="0"/>
              <a:t>18 years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40094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0F0C19-E0BF-7CBC-B7C7-0494667F8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9560" y="996393"/>
            <a:ext cx="6385560" cy="53213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F677FDE-1247-C6E3-7F6B-3E184B82F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250795"/>
              </p:ext>
            </p:extLst>
          </p:nvPr>
        </p:nvGraphicFramePr>
        <p:xfrm>
          <a:off x="6490009" y="1387440"/>
          <a:ext cx="5544666" cy="1741478"/>
        </p:xfrm>
        <a:graphic>
          <a:graphicData uri="http://schemas.openxmlformats.org/drawingml/2006/table">
            <a:tbl>
              <a:tblPr/>
              <a:tblGrid>
                <a:gridCol w="1848222">
                  <a:extLst>
                    <a:ext uri="{9D8B030D-6E8A-4147-A177-3AD203B41FA5}">
                      <a16:colId xmlns:a16="http://schemas.microsoft.com/office/drawing/2014/main" val="3166708168"/>
                    </a:ext>
                  </a:extLst>
                </a:gridCol>
                <a:gridCol w="1848222">
                  <a:extLst>
                    <a:ext uri="{9D8B030D-6E8A-4147-A177-3AD203B41FA5}">
                      <a16:colId xmlns:a16="http://schemas.microsoft.com/office/drawing/2014/main" val="2401652893"/>
                    </a:ext>
                  </a:extLst>
                </a:gridCol>
                <a:gridCol w="1848222">
                  <a:extLst>
                    <a:ext uri="{9D8B030D-6E8A-4147-A177-3AD203B41FA5}">
                      <a16:colId xmlns:a16="http://schemas.microsoft.com/office/drawing/2014/main" val="1018004582"/>
                    </a:ext>
                  </a:extLst>
                </a:gridCol>
              </a:tblGrid>
              <a:tr h="484178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Core genes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(99% &lt;= strains &lt;= 100%)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916082"/>
                  </a:ext>
                </a:extLst>
              </a:tr>
              <a:tr h="247375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Soft core genes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(95% &lt;= strains &lt; 99%)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7044398"/>
                  </a:ext>
                </a:extLst>
              </a:tr>
              <a:tr h="247375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Shell genes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(15% &lt;= strains &lt; 95%)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8018201"/>
                  </a:ext>
                </a:extLst>
              </a:tr>
              <a:tr h="247375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Cloud genes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(0% &lt;= strains &lt; 15%)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213822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8189379"/>
                  </a:ext>
                </a:extLst>
              </a:tr>
              <a:tr h="247375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genes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(0% &lt;= strains &lt;= 100%)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219292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52589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70BD69B-B813-3AE1-0D4D-71EFCA87075A}"/>
              </a:ext>
            </a:extLst>
          </p:cNvPr>
          <p:cNvSpPr txBox="1"/>
          <p:nvPr/>
        </p:nvSpPr>
        <p:spPr>
          <a:xfrm>
            <a:off x="152400" y="390644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Summary stats </a:t>
            </a:r>
            <a:r>
              <a:rPr lang="en-US" sz="2000" dirty="0"/>
              <a:t>– The size of the NCBI pangenome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995D9-5E48-11DE-4F96-9F93E05C2A74}"/>
              </a:ext>
            </a:extLst>
          </p:cNvPr>
          <p:cNvSpPr txBox="1"/>
          <p:nvPr/>
        </p:nvSpPr>
        <p:spPr>
          <a:xfrm>
            <a:off x="7337513" y="3889136"/>
            <a:ext cx="2475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C000"/>
                </a:solidFill>
                <a:effectLst/>
              </a:rPr>
              <a:t>219292</a:t>
            </a:r>
            <a:r>
              <a:rPr lang="en-GB" dirty="0">
                <a:solidFill>
                  <a:srgbClr val="FFC000"/>
                </a:solidFill>
                <a:effectLst/>
              </a:rPr>
              <a:t> </a:t>
            </a:r>
            <a:r>
              <a:rPr lang="en-GB" b="1" dirty="0">
                <a:solidFill>
                  <a:srgbClr val="FFC000"/>
                </a:solidFill>
                <a:effectLst/>
              </a:rPr>
              <a:t>total</a:t>
            </a:r>
            <a:r>
              <a:rPr lang="en-GB" dirty="0">
                <a:solidFill>
                  <a:srgbClr val="FFC000"/>
                </a:solidFill>
                <a:effectLst/>
              </a:rPr>
              <a:t> </a:t>
            </a:r>
            <a:r>
              <a:rPr lang="en-GB" dirty="0">
                <a:solidFill>
                  <a:srgbClr val="000000"/>
                </a:solidFill>
                <a:effectLst/>
              </a:rPr>
              <a:t>gene count</a:t>
            </a:r>
            <a:endParaRPr lang="en-GB" b="1" dirty="0">
              <a:solidFill>
                <a:srgbClr val="000000"/>
              </a:solidFill>
              <a:effectLst/>
            </a:endParaRPr>
          </a:p>
          <a:p>
            <a:endParaRPr lang="en-GB" dirty="0">
              <a:solidFill>
                <a:srgbClr val="000000"/>
              </a:solidFill>
            </a:endParaRPr>
          </a:p>
          <a:p>
            <a:r>
              <a:rPr lang="en-GB" b="1" dirty="0">
                <a:solidFill>
                  <a:srgbClr val="002060"/>
                </a:solidFill>
                <a:effectLst/>
              </a:rPr>
              <a:t>125889 reference</a:t>
            </a:r>
            <a:r>
              <a:rPr lang="en-GB" dirty="0">
                <a:solidFill>
                  <a:srgbClr val="000000"/>
                </a:solidFill>
                <a:effectLst/>
              </a:rPr>
              <a:t> genes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AAFC19-0E74-6035-5A40-73787137075A}"/>
              </a:ext>
            </a:extLst>
          </p:cNvPr>
          <p:cNvSpPr txBox="1"/>
          <p:nvPr/>
        </p:nvSpPr>
        <p:spPr>
          <a:xfrm>
            <a:off x="5412058" y="524191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34495E"/>
                </a:solidFill>
                <a:effectLst/>
                <a:latin typeface="Source Sans Pro" panose="020F0502020204030204" pitchFamily="34" charset="0"/>
              </a:rPr>
              <a:t>NOTE: to avoid issues with the multi-mapping of reads, paralogous gene clusters will only be represented once in this reference.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252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709485-273F-A715-6671-6A5CFCFF37D5}"/>
              </a:ext>
            </a:extLst>
          </p:cNvPr>
          <p:cNvSpPr txBox="1"/>
          <p:nvPr/>
        </p:nvSpPr>
        <p:spPr>
          <a:xfrm>
            <a:off x="648653" y="1428276"/>
            <a:ext cx="102440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Re-doing functional profiling for all the E. coli strains present in NCBI</a:t>
            </a:r>
          </a:p>
          <a:p>
            <a:endParaRPr lang="en-US" dirty="0"/>
          </a:p>
          <a:p>
            <a:r>
              <a:rPr lang="en-US" dirty="0"/>
              <a:t>From ~750 to more than 28000 strains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BA0AC1-D010-A14F-D7B5-9195CF63B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85" y="2444269"/>
            <a:ext cx="5052589" cy="33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upermanzanas de Barcelona: el exitoso plan anticoches que arrancó con la  oposición vecinal | ICON Design | EL PAÍS">
            <a:extLst>
              <a:ext uri="{FF2B5EF4-FFF2-40B4-BE49-F238E27FC236}">
                <a16:creationId xmlns:a16="http://schemas.microsoft.com/office/drawing/2014/main" id="{AEB10A74-74F0-1CFE-2563-DE05184AB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966" y="2616228"/>
            <a:ext cx="5337329" cy="300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51B2F0-5BE7-749B-7FA9-569428860C67}"/>
              </a:ext>
            </a:extLst>
          </p:cNvPr>
          <p:cNvSpPr txBox="1"/>
          <p:nvPr/>
        </p:nvSpPr>
        <p:spPr>
          <a:xfrm>
            <a:off x="2087866" y="5958414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Uruk</a:t>
            </a:r>
            <a:r>
              <a:rPr lang="en-US" dirty="0"/>
              <a:t> (~3500 BC)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80D18D-2C90-EEE7-2DFA-2FE7FCEC096D}"/>
              </a:ext>
            </a:extLst>
          </p:cNvPr>
          <p:cNvSpPr txBox="1"/>
          <p:nvPr/>
        </p:nvSpPr>
        <p:spPr>
          <a:xfrm>
            <a:off x="8324673" y="5919085"/>
            <a:ext cx="1779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Barcelona (2023)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492868-7E4A-BBA8-A754-9E936B63FA02}"/>
              </a:ext>
            </a:extLst>
          </p:cNvPr>
          <p:cNvSpPr txBox="1"/>
          <p:nvPr/>
        </p:nvSpPr>
        <p:spPr>
          <a:xfrm>
            <a:off x="2268203" y="6309885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50K people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623B84-62DD-D574-80E3-1B059E6973AE}"/>
              </a:ext>
            </a:extLst>
          </p:cNvPr>
          <p:cNvSpPr txBox="1"/>
          <p:nvPr/>
        </p:nvSpPr>
        <p:spPr>
          <a:xfrm>
            <a:off x="8502415" y="6288417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1.6M people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3ED302-B626-E8D9-B4B1-07ABFED671BC}"/>
              </a:ext>
            </a:extLst>
          </p:cNvPr>
          <p:cNvSpPr txBox="1"/>
          <p:nvPr/>
        </p:nvSpPr>
        <p:spPr>
          <a:xfrm>
            <a:off x="648653" y="752594"/>
            <a:ext cx="60979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Previously on… </a:t>
            </a:r>
          </a:p>
        </p:txBody>
      </p:sp>
    </p:spTree>
    <p:extLst>
      <p:ext uri="{BB962C8B-B14F-4D97-AF65-F5344CB8AC3E}">
        <p14:creationId xmlns:p14="http://schemas.microsoft.com/office/powerpoint/2010/main" val="270986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50D02A-3FBB-83D2-4875-160F58975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261" y="1240274"/>
            <a:ext cx="7187475" cy="500192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83315C0-502E-F816-944F-AB466389CD2A}"/>
              </a:ext>
            </a:extLst>
          </p:cNvPr>
          <p:cNvCxnSpPr/>
          <p:nvPr/>
        </p:nvCxnSpPr>
        <p:spPr>
          <a:xfrm flipV="1">
            <a:off x="3897489" y="1782031"/>
            <a:ext cx="214489" cy="1241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AE93CD2-64D7-83F0-11ED-3B101B150E9B}"/>
              </a:ext>
            </a:extLst>
          </p:cNvPr>
          <p:cNvCxnSpPr/>
          <p:nvPr/>
        </p:nvCxnSpPr>
        <p:spPr>
          <a:xfrm flipV="1">
            <a:off x="9127471" y="1782031"/>
            <a:ext cx="214489" cy="1241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80CA85C-F2AB-431A-C199-10E00478FF95}"/>
              </a:ext>
            </a:extLst>
          </p:cNvPr>
          <p:cNvCxnSpPr/>
          <p:nvPr/>
        </p:nvCxnSpPr>
        <p:spPr>
          <a:xfrm flipV="1">
            <a:off x="4817936" y="2484362"/>
            <a:ext cx="214489" cy="1241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66CD232-D4AA-9F70-F4E2-9ED0F30C2C64}"/>
              </a:ext>
            </a:extLst>
          </p:cNvPr>
          <p:cNvCxnSpPr/>
          <p:nvPr/>
        </p:nvCxnSpPr>
        <p:spPr>
          <a:xfrm flipV="1">
            <a:off x="5988753" y="2484362"/>
            <a:ext cx="214489" cy="1241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C257D37-03F7-F2CC-83C1-3FEE09E1C05F}"/>
              </a:ext>
            </a:extLst>
          </p:cNvPr>
          <p:cNvSpPr txBox="1"/>
          <p:nvPr/>
        </p:nvSpPr>
        <p:spPr>
          <a:xfrm>
            <a:off x="152400" y="390644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Summary stats </a:t>
            </a:r>
            <a:r>
              <a:rPr lang="en-US" sz="2000" dirty="0"/>
              <a:t>– Inflated numbers?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4896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4F2A72-772D-7FE9-9BBA-6B76ACCEA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28529"/>
            <a:ext cx="7772400" cy="46009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7D575-7065-390F-391F-38AAEB30A2F9}"/>
              </a:ext>
            </a:extLst>
          </p:cNvPr>
          <p:cNvSpPr txBox="1"/>
          <p:nvPr/>
        </p:nvSpPr>
        <p:spPr>
          <a:xfrm>
            <a:off x="152400" y="390644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Summary stats </a:t>
            </a:r>
            <a:r>
              <a:rPr lang="en-US" sz="2000" dirty="0"/>
              <a:t>– Inflated numbers?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5088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408534-041C-D164-8813-1F4B8B8C6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518" y="1105562"/>
            <a:ext cx="6433721" cy="48252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7D3D80-9A9B-C168-C062-43D397D0B363}"/>
              </a:ext>
            </a:extLst>
          </p:cNvPr>
          <p:cNvSpPr txBox="1"/>
          <p:nvPr/>
        </p:nvSpPr>
        <p:spPr>
          <a:xfrm>
            <a:off x="152400" y="390644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Pangenome size </a:t>
            </a:r>
            <a:r>
              <a:rPr lang="en-US" sz="2000" dirty="0"/>
              <a:t>– Heap’s Law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842344-6CF2-8AA9-4FE9-652AFE0A5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26" y="1241535"/>
            <a:ext cx="4334109" cy="4553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460EA3-BA9A-41C5-7F6D-45D1F96C3B8F}"/>
              </a:ext>
            </a:extLst>
          </p:cNvPr>
          <p:cNvSpPr txBox="1"/>
          <p:nvPr/>
        </p:nvSpPr>
        <p:spPr>
          <a:xfrm>
            <a:off x="11028556" y="1698735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~160K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3ACC21-F056-C757-4130-6663E6BE645D}"/>
              </a:ext>
            </a:extLst>
          </p:cNvPr>
          <p:cNvSpPr txBox="1"/>
          <p:nvPr/>
        </p:nvSpPr>
        <p:spPr>
          <a:xfrm>
            <a:off x="5759434" y="1105562"/>
            <a:ext cx="4875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Fitting Heap’s Law with different pangenome sizes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ED495B-7888-C005-A01A-D1D7B4E19515}"/>
              </a:ext>
            </a:extLst>
          </p:cNvPr>
          <p:cNvSpPr txBox="1"/>
          <p:nvPr/>
        </p:nvSpPr>
        <p:spPr>
          <a:xfrm>
            <a:off x="6248400" y="6131478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790.71 * n ^ </a:t>
            </a:r>
            <a:r>
              <a:rPr lang="en-US" b="1" dirty="0"/>
              <a:t>0.5182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470808-85C9-9510-0746-3AC03824EC35}"/>
                  </a:ext>
                </a:extLst>
              </p:cNvPr>
              <p:cNvSpPr txBox="1"/>
              <p:nvPr/>
            </p:nvSpPr>
            <p:spPr>
              <a:xfrm>
                <a:off x="905581" y="6310510"/>
                <a:ext cx="39524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470808-85C9-9510-0746-3AC03824E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81" y="6310510"/>
                <a:ext cx="3952492" cy="369332"/>
              </a:xfrm>
              <a:prstGeom prst="rect">
                <a:avLst/>
              </a:prstGeom>
              <a:blipFill>
                <a:blip r:embed="rId4"/>
                <a:stretch>
                  <a:fillRect l="-2244" t="-6452" r="-2244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4343C6C-AA49-CCFF-02AC-9363ACD7439E}"/>
              </a:ext>
            </a:extLst>
          </p:cNvPr>
          <p:cNvSpPr txBox="1"/>
          <p:nvPr/>
        </p:nvSpPr>
        <p:spPr>
          <a:xfrm>
            <a:off x="3263854" y="5761576"/>
            <a:ext cx="1594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50000"/>
                  </a:schemeClr>
                </a:solidFill>
              </a:rPr>
              <a:t>Hyun et al., 2022</a:t>
            </a:r>
          </a:p>
        </p:txBody>
      </p:sp>
    </p:spTree>
    <p:extLst>
      <p:ext uri="{BB962C8B-B14F-4D97-AF65-F5344CB8AC3E}">
        <p14:creationId xmlns:p14="http://schemas.microsoft.com/office/powerpoint/2010/main" val="25519094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DFC4A3-A0BA-BD43-1484-9D500E201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78" y="790754"/>
            <a:ext cx="7315200" cy="5486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0CCBCD-0A46-BA26-B70C-0EB8922D375B}"/>
              </a:ext>
            </a:extLst>
          </p:cNvPr>
          <p:cNvSpPr txBox="1"/>
          <p:nvPr/>
        </p:nvSpPr>
        <p:spPr>
          <a:xfrm>
            <a:off x="152400" y="390644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Pangenome size </a:t>
            </a:r>
            <a:r>
              <a:rPr lang="en-US" sz="2000" dirty="0"/>
              <a:t>– Heap’s Law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28F549-B4FB-BE18-2F05-42F890E74287}"/>
              </a:ext>
            </a:extLst>
          </p:cNvPr>
          <p:cNvSpPr txBox="1"/>
          <p:nvPr/>
        </p:nvSpPr>
        <p:spPr>
          <a:xfrm>
            <a:off x="7209191" y="1520316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~200K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6A243-A6A5-6116-CAA1-187A2BACECDF}"/>
              </a:ext>
            </a:extLst>
          </p:cNvPr>
          <p:cNvSpPr txBox="1"/>
          <p:nvPr/>
        </p:nvSpPr>
        <p:spPr>
          <a:xfrm>
            <a:off x="7583722" y="2619866"/>
            <a:ext cx="2380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187.36 * n ^ </a:t>
            </a:r>
            <a:r>
              <a:rPr lang="en-US" b="1" dirty="0"/>
              <a:t>0.6808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2B6299-352C-F7F7-70E2-70CA070B8B0C}"/>
              </a:ext>
            </a:extLst>
          </p:cNvPr>
          <p:cNvSpPr txBox="1"/>
          <p:nvPr/>
        </p:nvSpPr>
        <p:spPr>
          <a:xfrm>
            <a:off x="7583722" y="3244334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 = 790.71 * n ^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0.5182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F1B9D3-91CC-9F1E-5650-B2021B998B30}"/>
              </a:ext>
            </a:extLst>
          </p:cNvPr>
          <p:cNvSpPr txBox="1"/>
          <p:nvPr/>
        </p:nvSpPr>
        <p:spPr>
          <a:xfrm>
            <a:off x="7209190" y="4136276"/>
            <a:ext cx="4655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proving that final number of total gene families is </a:t>
            </a:r>
            <a:r>
              <a:rPr lang="en-US" b="1" dirty="0"/>
              <a:t>inflated</a:t>
            </a:r>
            <a:r>
              <a:rPr lang="en-US" dirty="0"/>
              <a:t> with this method.  </a:t>
            </a:r>
          </a:p>
        </p:txBody>
      </p:sp>
    </p:spTree>
    <p:extLst>
      <p:ext uri="{BB962C8B-B14F-4D97-AF65-F5344CB8AC3E}">
        <p14:creationId xmlns:p14="http://schemas.microsoft.com/office/powerpoint/2010/main" val="2833088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CC2BF1-282E-9639-2B7E-EAF99EEAF6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831"/>
          <a:stretch/>
        </p:blipFill>
        <p:spPr>
          <a:xfrm>
            <a:off x="294279" y="1534088"/>
            <a:ext cx="5386039" cy="46495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E7ACD7-73C4-BED0-B013-8EF562C910FE}"/>
              </a:ext>
            </a:extLst>
          </p:cNvPr>
          <p:cNvSpPr txBox="1"/>
          <p:nvPr/>
        </p:nvSpPr>
        <p:spPr>
          <a:xfrm>
            <a:off x="152400" y="390644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Pangenome size </a:t>
            </a:r>
            <a:r>
              <a:rPr lang="en-US" sz="2000" dirty="0"/>
              <a:t>– Accessory size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06F2EF-7365-526F-087E-B620EB62F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273" y="1433727"/>
            <a:ext cx="6199448" cy="46495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69D2BC-7A8B-BEF5-7E42-669B1239C045}"/>
              </a:ext>
            </a:extLst>
          </p:cNvPr>
          <p:cNvSpPr txBox="1"/>
          <p:nvPr/>
        </p:nvSpPr>
        <p:spPr>
          <a:xfrm>
            <a:off x="2234950" y="1078923"/>
            <a:ext cx="1947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Cabreiro</a:t>
            </a:r>
            <a:r>
              <a:rPr lang="en-US" dirty="0"/>
              <a:t> collection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6EDD6-0EE4-6150-2C35-6A6D00DAF0AF}"/>
              </a:ext>
            </a:extLst>
          </p:cNvPr>
          <p:cNvSpPr txBox="1"/>
          <p:nvPr/>
        </p:nvSpPr>
        <p:spPr>
          <a:xfrm>
            <a:off x="8730264" y="1064395"/>
            <a:ext cx="160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NCBI collection</a:t>
            </a:r>
          </a:p>
        </p:txBody>
      </p:sp>
    </p:spTree>
    <p:extLst>
      <p:ext uri="{BB962C8B-B14F-4D97-AF65-F5344CB8AC3E}">
        <p14:creationId xmlns:p14="http://schemas.microsoft.com/office/powerpoint/2010/main" val="424193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939447-DA21-FFC8-72E8-E65CF6C81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933" y="1216376"/>
            <a:ext cx="6333067" cy="4749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F841E1-B88B-1DF6-65BD-6254F352BC09}"/>
              </a:ext>
            </a:extLst>
          </p:cNvPr>
          <p:cNvSpPr txBox="1"/>
          <p:nvPr/>
        </p:nvSpPr>
        <p:spPr>
          <a:xfrm>
            <a:off x="152400" y="390644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Pangenome size </a:t>
            </a:r>
            <a:r>
              <a:rPr lang="en-US" sz="2000" dirty="0"/>
              <a:t>– Accessory size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83C6CC-7906-3629-CC46-55A4DD6D2BB9}"/>
              </a:ext>
            </a:extLst>
          </p:cNvPr>
          <p:cNvSpPr txBox="1"/>
          <p:nvPr/>
        </p:nvSpPr>
        <p:spPr>
          <a:xfrm>
            <a:off x="2234950" y="1078923"/>
            <a:ext cx="1947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Cabreiro</a:t>
            </a:r>
            <a:r>
              <a:rPr lang="en-US" dirty="0"/>
              <a:t> collection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FB0AB9-64BF-7D1B-8945-8652E07BB093}"/>
              </a:ext>
            </a:extLst>
          </p:cNvPr>
          <p:cNvSpPr txBox="1"/>
          <p:nvPr/>
        </p:nvSpPr>
        <p:spPr>
          <a:xfrm>
            <a:off x="8730264" y="1064395"/>
            <a:ext cx="160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NCBI collection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6C9073-A28B-6ADC-8B17-22B7DF570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222" y="1373009"/>
            <a:ext cx="6124222" cy="45931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C4D586-7A41-4F0E-4D3C-85D534801BA1}"/>
              </a:ext>
            </a:extLst>
          </p:cNvPr>
          <p:cNvSpPr txBox="1"/>
          <p:nvPr/>
        </p:nvSpPr>
        <p:spPr>
          <a:xfrm>
            <a:off x="2234950" y="5890930"/>
            <a:ext cx="220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2416 * n ^ </a:t>
            </a:r>
            <a:r>
              <a:rPr lang="en-US" b="1" dirty="0"/>
              <a:t>0.3504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FBBC1A-46D1-304A-46FF-FD8A33DBE0A6}"/>
              </a:ext>
            </a:extLst>
          </p:cNvPr>
          <p:cNvSpPr txBox="1"/>
          <p:nvPr/>
        </p:nvSpPr>
        <p:spPr>
          <a:xfrm>
            <a:off x="8192384" y="5890930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2416 * n ^ </a:t>
            </a:r>
            <a:r>
              <a:rPr lang="en-US" b="1" dirty="0"/>
              <a:t>0.3123</a:t>
            </a:r>
          </a:p>
        </p:txBody>
      </p:sp>
    </p:spTree>
    <p:extLst>
      <p:ext uri="{BB962C8B-B14F-4D97-AF65-F5344CB8AC3E}">
        <p14:creationId xmlns:p14="http://schemas.microsoft.com/office/powerpoint/2010/main" val="2318900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4ADF5A-48D4-4ECE-CFD3-5D5A5A67FA42}"/>
              </a:ext>
            </a:extLst>
          </p:cNvPr>
          <p:cNvSpPr txBox="1"/>
          <p:nvPr/>
        </p:nvSpPr>
        <p:spPr>
          <a:xfrm>
            <a:off x="152400" y="390644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Pangenome size </a:t>
            </a:r>
            <a:r>
              <a:rPr lang="en-US" sz="2000" dirty="0"/>
              <a:t>– Accessory size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B1361B-14D6-C0DE-272E-685077A59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301" y="1071261"/>
            <a:ext cx="8434055" cy="5396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F2AF29B-3331-A1E7-9B7D-29463CE2B088}"/>
              </a:ext>
            </a:extLst>
          </p:cNvPr>
          <p:cNvSpPr/>
          <p:nvPr/>
        </p:nvSpPr>
        <p:spPr>
          <a:xfrm>
            <a:off x="4583289" y="982133"/>
            <a:ext cx="5204178" cy="31608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DF5F98-BC93-C859-3B98-006109F8D78E}"/>
              </a:ext>
            </a:extLst>
          </p:cNvPr>
          <p:cNvSpPr txBox="1"/>
          <p:nvPr/>
        </p:nvSpPr>
        <p:spPr>
          <a:xfrm>
            <a:off x="8647289" y="6488668"/>
            <a:ext cx="1594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50000"/>
                  </a:schemeClr>
                </a:solidFill>
              </a:rPr>
              <a:t>Hyun et al., 2022</a:t>
            </a:r>
          </a:p>
        </p:txBody>
      </p:sp>
    </p:spTree>
    <p:extLst>
      <p:ext uri="{BB962C8B-B14F-4D97-AF65-F5344CB8AC3E}">
        <p14:creationId xmlns:p14="http://schemas.microsoft.com/office/powerpoint/2010/main" val="21416998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4D594F9-BAAE-39A1-22D4-2FDCF6569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13" y="1337124"/>
            <a:ext cx="7565906" cy="53101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602657-31E0-2D61-6DC4-12AE4AEAE4D6}"/>
              </a:ext>
            </a:extLst>
          </p:cNvPr>
          <p:cNvSpPr txBox="1"/>
          <p:nvPr/>
        </p:nvSpPr>
        <p:spPr>
          <a:xfrm>
            <a:off x="6386986" y="4794089"/>
            <a:ext cx="10957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0.5824 %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794ECD-2EC4-9EF3-DC8B-26E4E7A4D838}"/>
              </a:ext>
            </a:extLst>
          </p:cNvPr>
          <p:cNvSpPr txBox="1"/>
          <p:nvPr/>
        </p:nvSpPr>
        <p:spPr>
          <a:xfrm>
            <a:off x="6096000" y="3778426"/>
            <a:ext cx="3561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 to notice:</a:t>
            </a:r>
          </a:p>
          <a:p>
            <a:r>
              <a:rPr lang="en-US" dirty="0"/>
              <a:t>NCBI does a great job, &gt;99% of strains belong to E. coli 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F35184-BB4E-85CC-BC29-13828B576864}"/>
              </a:ext>
            </a:extLst>
          </p:cNvPr>
          <p:cNvSpPr txBox="1"/>
          <p:nvPr/>
        </p:nvSpPr>
        <p:spPr>
          <a:xfrm>
            <a:off x="152400" y="390644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Summary stats </a:t>
            </a:r>
            <a:r>
              <a:rPr lang="en-US" sz="2000" dirty="0"/>
              <a:t>– Phylogroups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3EDE43-275C-3E01-C573-41E2923049B2}"/>
              </a:ext>
            </a:extLst>
          </p:cNvPr>
          <p:cNvSpPr txBox="1"/>
          <p:nvPr/>
        </p:nvSpPr>
        <p:spPr>
          <a:xfrm>
            <a:off x="5138126" y="2188443"/>
            <a:ext cx="4360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Phylogroup assignment with 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ClermonTyping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70391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9605A2-8998-7E17-34EC-8C1FC39A07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07"/>
          <a:stretch/>
        </p:blipFill>
        <p:spPr>
          <a:xfrm>
            <a:off x="182494" y="1995947"/>
            <a:ext cx="5321825" cy="37116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3E190E-E966-CB48-BF81-8ACD3C17A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844" y="1995947"/>
            <a:ext cx="5559609" cy="39019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727503-8643-B418-C6F0-CD9F5F4F3064}"/>
              </a:ext>
            </a:extLst>
          </p:cNvPr>
          <p:cNvSpPr txBox="1"/>
          <p:nvPr/>
        </p:nvSpPr>
        <p:spPr>
          <a:xfrm>
            <a:off x="1691149" y="6059496"/>
            <a:ext cx="951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some differences in the general proportion of the phylogroups between both datasets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A2B2B4-2AD0-EAEF-331F-D8CCB64714AE}"/>
              </a:ext>
            </a:extLst>
          </p:cNvPr>
          <p:cNvSpPr txBox="1"/>
          <p:nvPr/>
        </p:nvSpPr>
        <p:spPr>
          <a:xfrm>
            <a:off x="2684206" y="1789471"/>
            <a:ext cx="1514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Lab PG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180A1A-479B-53CE-DB0E-B0984B8A08A8}"/>
              </a:ext>
            </a:extLst>
          </p:cNvPr>
          <p:cNvSpPr txBox="1"/>
          <p:nvPr/>
        </p:nvSpPr>
        <p:spPr>
          <a:xfrm>
            <a:off x="9050593" y="1814728"/>
            <a:ext cx="1794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NCBI PG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821D0A-AE92-AA0B-4612-764AAEDA23FF}"/>
              </a:ext>
            </a:extLst>
          </p:cNvPr>
          <p:cNvSpPr txBox="1"/>
          <p:nvPr/>
        </p:nvSpPr>
        <p:spPr>
          <a:xfrm>
            <a:off x="152400" y="390644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Summary stats </a:t>
            </a:r>
            <a:r>
              <a:rPr lang="en-US" sz="2000" dirty="0"/>
              <a:t>– Phylogroups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698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a blue line&#10;&#10;Description automatically generated">
            <a:extLst>
              <a:ext uri="{FF2B5EF4-FFF2-40B4-BE49-F238E27FC236}">
                <a16:creationId xmlns:a16="http://schemas.microsoft.com/office/drawing/2014/main" id="{C492A645-BDDB-CCC2-BDC3-4DD5B9F16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11" y="930256"/>
            <a:ext cx="5939392" cy="44545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AD7136-BFF5-D910-B3B0-8C508381A2E0}"/>
              </a:ext>
            </a:extLst>
          </p:cNvPr>
          <p:cNvSpPr txBox="1"/>
          <p:nvPr/>
        </p:nvSpPr>
        <p:spPr>
          <a:xfrm>
            <a:off x="6470016" y="1083310"/>
            <a:ext cx="5403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Proteins with 7227 aa: Ig-like domain proteins</a:t>
            </a:r>
          </a:p>
          <a:p>
            <a:endParaRPr lang="en-US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854167C7-A4DF-4D30-8690-8ED80B045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161077"/>
            <a:ext cx="3386667" cy="24586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33F122-5EE2-2291-D731-AAE064695B52}"/>
              </a:ext>
            </a:extLst>
          </p:cNvPr>
          <p:cNvSpPr txBox="1"/>
          <p:nvPr/>
        </p:nvSpPr>
        <p:spPr>
          <a:xfrm>
            <a:off x="9580009" y="5128359"/>
            <a:ext cx="1920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 it have the same distribution?</a:t>
            </a:r>
          </a:p>
        </p:txBody>
      </p:sp>
      <p:pic>
        <p:nvPicPr>
          <p:cNvPr id="8" name="Picture 7" descr="A picture containing porcelain&#10;&#10;Description automatically generated">
            <a:extLst>
              <a:ext uri="{FF2B5EF4-FFF2-40B4-BE49-F238E27FC236}">
                <a16:creationId xmlns:a16="http://schemas.microsoft.com/office/drawing/2014/main" id="{062B522B-BDC7-9714-2E2A-F08A8B7BD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396" y="1683384"/>
            <a:ext cx="4502894" cy="23536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D29D7F-5651-BC83-E2B5-0699BB1E75B0}"/>
              </a:ext>
            </a:extLst>
          </p:cNvPr>
          <p:cNvSpPr txBox="1"/>
          <p:nvPr/>
        </p:nvSpPr>
        <p:spPr>
          <a:xfrm>
            <a:off x="152400" y="390644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Summary stats </a:t>
            </a:r>
            <a:r>
              <a:rPr lang="en-US" sz="2000" dirty="0"/>
              <a:t>– Protein lengths 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2139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D54D7E-AD73-BB3F-AF49-0AA09A82F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302" y="2368096"/>
            <a:ext cx="8039645" cy="33667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DCB00B-298B-E501-038A-FB749DA54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407" y="1342158"/>
            <a:ext cx="2229442" cy="102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238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CCB875-3AF7-EFA9-8E41-F56F5E461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660" y="1354666"/>
            <a:ext cx="6275492" cy="5229577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0CA0E096-7BB8-CD27-E56B-B9B6D98CA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48" y="1745255"/>
            <a:ext cx="5495273" cy="39895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DA4CCB-9E30-F7A1-C923-57C0F96226FD}"/>
              </a:ext>
            </a:extLst>
          </p:cNvPr>
          <p:cNvSpPr txBox="1"/>
          <p:nvPr/>
        </p:nvSpPr>
        <p:spPr>
          <a:xfrm>
            <a:off x="152400" y="390644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Summary stats </a:t>
            </a:r>
            <a:r>
              <a:rPr lang="en-US" sz="2000" dirty="0"/>
              <a:t>– Protein lengths 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331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0F6EBF-557D-DEBA-963E-E1DD631F1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672" y="707136"/>
            <a:ext cx="8251191" cy="58937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589E59-4CD7-865E-8B1C-155F9A994CCD}"/>
              </a:ext>
            </a:extLst>
          </p:cNvPr>
          <p:cNvSpPr txBox="1"/>
          <p:nvPr/>
        </p:nvSpPr>
        <p:spPr>
          <a:xfrm>
            <a:off x="152400" y="390644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Summary stats </a:t>
            </a:r>
            <a:r>
              <a:rPr lang="en-US" sz="2000" dirty="0"/>
              <a:t>– Gene 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796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smoke in the dark&#10;&#10;Description automatically generated with medium confidence">
            <a:extLst>
              <a:ext uri="{FF2B5EF4-FFF2-40B4-BE49-F238E27FC236}">
                <a16:creationId xmlns:a16="http://schemas.microsoft.com/office/drawing/2014/main" id="{A9BBB02D-B997-95AC-AABA-15C7BDEEF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0"/>
            <a:ext cx="7772400" cy="63592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5E0F15-6412-6D2B-610A-5B40222906EB}"/>
              </a:ext>
            </a:extLst>
          </p:cNvPr>
          <p:cNvSpPr txBox="1"/>
          <p:nvPr/>
        </p:nvSpPr>
        <p:spPr>
          <a:xfrm>
            <a:off x="152400" y="390644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Phylogroup 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8427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circles and dots&#10;&#10;Description automatically generated with medium confidence">
            <a:extLst>
              <a:ext uri="{FF2B5EF4-FFF2-40B4-BE49-F238E27FC236}">
                <a16:creationId xmlns:a16="http://schemas.microsoft.com/office/drawing/2014/main" id="{C8387B03-3093-8A58-A96A-996209052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0"/>
            <a:ext cx="7772400" cy="63592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E4E949-1B5D-6399-E388-76AA5A62DF34}"/>
              </a:ext>
            </a:extLst>
          </p:cNvPr>
          <p:cNvSpPr txBox="1"/>
          <p:nvPr/>
        </p:nvSpPr>
        <p:spPr>
          <a:xfrm>
            <a:off x="152400" y="390644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Phylogroup 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26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A69FB7-E029-F808-0C77-799E83645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186" y="925104"/>
            <a:ext cx="6593432" cy="10610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2934C8-72E0-6E3F-BA18-2245D5180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42" y="2566220"/>
            <a:ext cx="11803716" cy="401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7302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C79A5F-6DC4-DECA-AE6B-25EC2A645766}"/>
              </a:ext>
            </a:extLst>
          </p:cNvPr>
          <p:cNvSpPr txBox="1"/>
          <p:nvPr/>
        </p:nvSpPr>
        <p:spPr>
          <a:xfrm>
            <a:off x="1081548" y="550606"/>
            <a:ext cx="2367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Phylo</a:t>
            </a:r>
            <a:r>
              <a:rPr lang="en-US" dirty="0"/>
              <a:t> tree construction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E007F0-8D0A-0AB8-0334-E29132300745}"/>
              </a:ext>
            </a:extLst>
          </p:cNvPr>
          <p:cNvSpPr txBox="1"/>
          <p:nvPr/>
        </p:nvSpPr>
        <p:spPr>
          <a:xfrm>
            <a:off x="717755" y="1465006"/>
            <a:ext cx="107269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Getting the gene sequences from the PG file is an expensive task</a:t>
            </a:r>
          </a:p>
          <a:p>
            <a:endParaRPr lang="en-US" dirty="0"/>
          </a:p>
          <a:p>
            <a:r>
              <a:rPr lang="en-US" dirty="0"/>
              <a:t>Merging gene sequences and then aligning them is a very expensive task</a:t>
            </a:r>
          </a:p>
          <a:p>
            <a:endParaRPr lang="en-US" dirty="0"/>
          </a:p>
          <a:p>
            <a:r>
              <a:rPr lang="en-US" dirty="0"/>
              <a:t>Solution: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get a few sequences from the core genome (~240 gene families)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Align the sequences per separate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Remove duplicates (orthologs)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Concat</a:t>
            </a:r>
            <a:r>
              <a:rPr lang="en-US" dirty="0"/>
              <a:t> the gene sequences into a large 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Build the tree with “fast-tree” option in IQ-Tree</a:t>
            </a:r>
          </a:p>
        </p:txBody>
      </p:sp>
    </p:spTree>
    <p:extLst>
      <p:ext uri="{BB962C8B-B14F-4D97-AF65-F5344CB8AC3E}">
        <p14:creationId xmlns:p14="http://schemas.microsoft.com/office/powerpoint/2010/main" val="11260393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1E99B1-A21F-FE46-1208-290F56D0FACE}"/>
              </a:ext>
            </a:extLst>
          </p:cNvPr>
          <p:cNvSpPr txBox="1"/>
          <p:nvPr/>
        </p:nvSpPr>
        <p:spPr>
          <a:xfrm>
            <a:off x="385711" y="3654823"/>
            <a:ext cx="66050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parameters:</a:t>
            </a:r>
          </a:p>
          <a:p>
            <a:endParaRPr lang="en-US" dirty="0"/>
          </a:p>
          <a:p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python $HOME/</a:t>
            </a:r>
            <a:r>
              <a:rPr lang="en-GB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proteinfer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GB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proteinfer.py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</a:t>
            </a:r>
            <a:r>
              <a:rPr lang="en-GB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$</a:t>
            </a:r>
            <a:r>
              <a:rPr lang="en-GB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fasta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-o $</a:t>
            </a:r>
            <a:r>
              <a:rPr lang="en-GB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fasta.tsv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--</a:t>
            </a:r>
            <a:r>
              <a:rPr lang="en-GB" b="1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num_ensemble_elements</a:t>
            </a:r>
            <a:r>
              <a:rPr lang="en-GB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1" dirty="0">
                <a:solidFill>
                  <a:srgbClr val="000000"/>
                </a:solidFill>
                <a:latin typeface="Menlo" panose="020B0609030804020204" pitchFamily="49" charset="0"/>
              </a:rPr>
              <a:t>5</a:t>
            </a:r>
            <a:r>
              <a:rPr lang="en-GB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--</a:t>
            </a:r>
            <a:r>
              <a:rPr lang="en-GB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model_cache_path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$WORK/</a:t>
            </a:r>
            <a:r>
              <a:rPr lang="en-GB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cached_models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</a:t>
            </a:r>
          </a:p>
          <a:p>
            <a:endParaRPr lang="en-US" dirty="0"/>
          </a:p>
          <a:p>
            <a:r>
              <a:rPr lang="en-US" dirty="0"/>
              <a:t>Split the dataset into 62 folders of 2000 proteins each. Only accept probabilities higher than 0.4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FD5C9B-2EF1-770F-1361-B9B607C43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299" y="4106769"/>
            <a:ext cx="4551115" cy="22258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0A7ABF-3ED2-AC58-F6AA-410245202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610" y="1141126"/>
            <a:ext cx="4480804" cy="27858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EFA896-4150-EFAC-DA48-73176DBD7DD2}"/>
              </a:ext>
            </a:extLst>
          </p:cNvPr>
          <p:cNvSpPr txBox="1"/>
          <p:nvPr/>
        </p:nvSpPr>
        <p:spPr>
          <a:xfrm>
            <a:off x="8276303" y="6304131"/>
            <a:ext cx="2941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53E2E0-D6C0-38F4-4E19-E59A28AEA83A}"/>
              </a:ext>
            </a:extLst>
          </p:cNvPr>
          <p:cNvSpPr txBox="1"/>
          <p:nvPr/>
        </p:nvSpPr>
        <p:spPr>
          <a:xfrm>
            <a:off x="0" y="238244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/>
              <a:t>Proteinfer</a:t>
            </a:r>
            <a:r>
              <a:rPr lang="en-US" dirty="0"/>
              <a:t> – Functions inferred per protein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20E1FB-E0AC-3DB1-CC2C-AE3336138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930" y="994245"/>
            <a:ext cx="6946587" cy="241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631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EE2B75D-9090-820A-D603-F2AF255DF0ED}"/>
              </a:ext>
            </a:extLst>
          </p:cNvPr>
          <p:cNvSpPr txBox="1"/>
          <p:nvPr/>
        </p:nvSpPr>
        <p:spPr>
          <a:xfrm>
            <a:off x="0" y="238244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/>
              <a:t>Proteinfer</a:t>
            </a:r>
            <a:r>
              <a:rPr lang="en-US" dirty="0"/>
              <a:t> – Functions inferred per protein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DE7E76-FE15-0B23-A6D8-107503EF1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20" y="925830"/>
            <a:ext cx="8305038" cy="59321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2EC419-6E40-694B-72B0-FBD2B848EA45}"/>
              </a:ext>
            </a:extLst>
          </p:cNvPr>
          <p:cNvSpPr txBox="1"/>
          <p:nvPr/>
        </p:nvSpPr>
        <p:spPr>
          <a:xfrm>
            <a:off x="3869991" y="2423160"/>
            <a:ext cx="13773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Mean</a:t>
            </a:r>
            <a:r>
              <a:rPr lang="en-US" sz="2000" dirty="0"/>
              <a:t> = 14</a:t>
            </a:r>
          </a:p>
          <a:p>
            <a:r>
              <a:rPr lang="en-US" sz="2000" b="1" dirty="0"/>
              <a:t>Median</a:t>
            </a:r>
            <a:r>
              <a:rPr lang="en-US" sz="2000" dirty="0"/>
              <a:t> = 8</a:t>
            </a:r>
          </a:p>
        </p:txBody>
      </p:sp>
    </p:spTree>
    <p:extLst>
      <p:ext uri="{BB962C8B-B14F-4D97-AF65-F5344CB8AC3E}">
        <p14:creationId xmlns:p14="http://schemas.microsoft.com/office/powerpoint/2010/main" val="29049163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E3CC1C-69DF-EC06-1BD8-7D2D0166A4E6}"/>
              </a:ext>
            </a:extLst>
          </p:cNvPr>
          <p:cNvSpPr txBox="1"/>
          <p:nvPr/>
        </p:nvSpPr>
        <p:spPr>
          <a:xfrm>
            <a:off x="685800" y="1268730"/>
            <a:ext cx="394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11.5K proteins with EC numbers (~</a:t>
            </a:r>
            <a:r>
              <a:rPr lang="en-US" b="1" dirty="0"/>
              <a:t>9.1%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D5FAFD-2000-D8AD-A3BF-5181CC641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2240280"/>
            <a:ext cx="5712714" cy="40805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73AF7E-6CCD-D1F7-6E26-645526859EAF}"/>
              </a:ext>
            </a:extLst>
          </p:cNvPr>
          <p:cNvSpPr txBox="1"/>
          <p:nvPr/>
        </p:nvSpPr>
        <p:spPr>
          <a:xfrm>
            <a:off x="0" y="238244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/>
              <a:t>Proteinfer</a:t>
            </a:r>
            <a:r>
              <a:rPr lang="en-US" dirty="0"/>
              <a:t> – EC categories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E146D64-A84D-C340-5119-5103F54080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7309"/>
              </p:ext>
            </p:extLst>
          </p:nvPr>
        </p:nvGraphicFramePr>
        <p:xfrm>
          <a:off x="3857977" y="1240572"/>
          <a:ext cx="7823199" cy="469535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607733">
                  <a:extLst>
                    <a:ext uri="{9D8B030D-6E8A-4147-A177-3AD203B41FA5}">
                      <a16:colId xmlns:a16="http://schemas.microsoft.com/office/drawing/2014/main" val="34963992"/>
                    </a:ext>
                  </a:extLst>
                </a:gridCol>
                <a:gridCol w="2607733">
                  <a:extLst>
                    <a:ext uri="{9D8B030D-6E8A-4147-A177-3AD203B41FA5}">
                      <a16:colId xmlns:a16="http://schemas.microsoft.com/office/drawing/2014/main" val="1294558290"/>
                    </a:ext>
                  </a:extLst>
                </a:gridCol>
                <a:gridCol w="2607733">
                  <a:extLst>
                    <a:ext uri="{9D8B030D-6E8A-4147-A177-3AD203B41FA5}">
                      <a16:colId xmlns:a16="http://schemas.microsoft.com/office/drawing/2014/main" val="820412769"/>
                    </a:ext>
                  </a:extLst>
                </a:gridCol>
              </a:tblGrid>
              <a:tr h="199364">
                <a:tc>
                  <a:txBody>
                    <a:bodyPr/>
                    <a:lstStyle/>
                    <a:p>
                      <a:pPr algn="r"/>
                      <a:r>
                        <a:rPr lang="en-GB" sz="1400" b="0" dirty="0">
                          <a:solidFill>
                            <a:srgbClr val="FFFFFF"/>
                          </a:solidFill>
                          <a:effectLst/>
                        </a:rPr>
                        <a:t>1</a:t>
                      </a:r>
                    </a:p>
                  </a:txBody>
                  <a:tcPr marL="27088" marR="27088" marT="21670" marB="21670" anchor="ctr"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fadB</a:t>
                      </a:r>
                    </a:p>
                  </a:txBody>
                  <a:tcPr marL="27088" marR="27088" marT="21670" marB="2167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>
                          <a:effectLst/>
                        </a:rPr>
                        <a:t>15</a:t>
                      </a:r>
                    </a:p>
                  </a:txBody>
                  <a:tcPr marL="27088" marR="27088" marT="21670" marB="21670" anchor="ctr"/>
                </a:tc>
                <a:extLst>
                  <a:ext uri="{0D108BD9-81ED-4DB2-BD59-A6C34878D82A}">
                    <a16:rowId xmlns:a16="http://schemas.microsoft.com/office/drawing/2014/main" val="3586886219"/>
                  </a:ext>
                </a:extLst>
              </a:tr>
              <a:tr h="355388">
                <a:tc>
                  <a:txBody>
                    <a:bodyPr/>
                    <a:lstStyle/>
                    <a:p>
                      <a:pPr algn="r"/>
                      <a:r>
                        <a:rPr lang="en-GB" sz="1400" b="0">
                          <a:solidFill>
                            <a:srgbClr val="FFFFFF"/>
                          </a:solidFill>
                          <a:effectLst/>
                        </a:rPr>
                        <a:t>2</a:t>
                      </a:r>
                    </a:p>
                  </a:txBody>
                  <a:tcPr marL="27088" marR="27088" marT="21670" marB="21670" anchor="ctr"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fadB_1~~~fadB_2</a:t>
                      </a:r>
                    </a:p>
                  </a:txBody>
                  <a:tcPr marL="27088" marR="27088" marT="21670" marB="2167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effectLst/>
                        </a:rPr>
                        <a:t>15</a:t>
                      </a:r>
                    </a:p>
                  </a:txBody>
                  <a:tcPr marL="27088" marR="27088" marT="21670" marB="21670" anchor="ctr"/>
                </a:tc>
                <a:extLst>
                  <a:ext uri="{0D108BD9-81ED-4DB2-BD59-A6C34878D82A}">
                    <a16:rowId xmlns:a16="http://schemas.microsoft.com/office/drawing/2014/main" val="3663885690"/>
                  </a:ext>
                </a:extLst>
              </a:tr>
              <a:tr h="355388">
                <a:tc>
                  <a:txBody>
                    <a:bodyPr/>
                    <a:lstStyle/>
                    <a:p>
                      <a:pPr algn="r"/>
                      <a:r>
                        <a:rPr lang="en-GB" sz="1400" b="0">
                          <a:solidFill>
                            <a:srgbClr val="FFFFFF"/>
                          </a:solidFill>
                          <a:effectLst/>
                        </a:rPr>
                        <a:t>3</a:t>
                      </a:r>
                    </a:p>
                  </a:txBody>
                  <a:tcPr marL="27088" marR="27088" marT="21670" marB="21670" anchor="ctr"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fadB_1~~~fadB_4~~~fadB</a:t>
                      </a:r>
                    </a:p>
                  </a:txBody>
                  <a:tcPr marL="27088" marR="27088" marT="21670" marB="2167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effectLst/>
                        </a:rPr>
                        <a:t>15</a:t>
                      </a:r>
                    </a:p>
                  </a:txBody>
                  <a:tcPr marL="27088" marR="27088" marT="21670" marB="21670" anchor="ctr"/>
                </a:tc>
                <a:extLst>
                  <a:ext uri="{0D108BD9-81ED-4DB2-BD59-A6C34878D82A}">
                    <a16:rowId xmlns:a16="http://schemas.microsoft.com/office/drawing/2014/main" val="3675966174"/>
                  </a:ext>
                </a:extLst>
              </a:tr>
              <a:tr h="355388">
                <a:tc>
                  <a:txBody>
                    <a:bodyPr/>
                    <a:lstStyle/>
                    <a:p>
                      <a:pPr algn="r"/>
                      <a:r>
                        <a:rPr lang="en-GB" sz="1400" b="0">
                          <a:solidFill>
                            <a:srgbClr val="FFFFFF"/>
                          </a:solidFill>
                          <a:effectLst/>
                        </a:rPr>
                        <a:t>4</a:t>
                      </a:r>
                    </a:p>
                  </a:txBody>
                  <a:tcPr marL="27088" marR="27088" marT="21670" marB="21670" anchor="ctr"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group_186467</a:t>
                      </a:r>
                    </a:p>
                  </a:txBody>
                  <a:tcPr marL="27088" marR="27088" marT="21670" marB="2167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effectLst/>
                        </a:rPr>
                        <a:t>13</a:t>
                      </a:r>
                    </a:p>
                  </a:txBody>
                  <a:tcPr marL="27088" marR="27088" marT="21670" marB="21670" anchor="ctr"/>
                </a:tc>
                <a:extLst>
                  <a:ext uri="{0D108BD9-81ED-4DB2-BD59-A6C34878D82A}">
                    <a16:rowId xmlns:a16="http://schemas.microsoft.com/office/drawing/2014/main" val="2233583511"/>
                  </a:ext>
                </a:extLst>
              </a:tr>
              <a:tr h="199364">
                <a:tc>
                  <a:txBody>
                    <a:bodyPr/>
                    <a:lstStyle/>
                    <a:p>
                      <a:pPr algn="r"/>
                      <a:r>
                        <a:rPr lang="en-GB" sz="1400" b="0">
                          <a:solidFill>
                            <a:srgbClr val="FFFFFF"/>
                          </a:solidFill>
                          <a:effectLst/>
                        </a:rPr>
                        <a:t>5</a:t>
                      </a:r>
                    </a:p>
                  </a:txBody>
                  <a:tcPr marL="27088" marR="27088" marT="21670" marB="21670" anchor="ctr"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cysG_4</a:t>
                      </a:r>
                    </a:p>
                  </a:txBody>
                  <a:tcPr marL="27088" marR="27088" marT="21670" marB="2167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effectLst/>
                        </a:rPr>
                        <a:t>12</a:t>
                      </a:r>
                    </a:p>
                  </a:txBody>
                  <a:tcPr marL="27088" marR="27088" marT="21670" marB="21670" anchor="ctr"/>
                </a:tc>
                <a:extLst>
                  <a:ext uri="{0D108BD9-81ED-4DB2-BD59-A6C34878D82A}">
                    <a16:rowId xmlns:a16="http://schemas.microsoft.com/office/drawing/2014/main" val="1204445277"/>
                  </a:ext>
                </a:extLst>
              </a:tr>
              <a:tr h="355388">
                <a:tc>
                  <a:txBody>
                    <a:bodyPr/>
                    <a:lstStyle/>
                    <a:p>
                      <a:pPr algn="r"/>
                      <a:r>
                        <a:rPr lang="en-GB" sz="1400" b="0">
                          <a:solidFill>
                            <a:srgbClr val="FFFFFF"/>
                          </a:solidFill>
                          <a:effectLst/>
                        </a:rPr>
                        <a:t>6</a:t>
                      </a:r>
                    </a:p>
                  </a:txBody>
                  <a:tcPr marL="27088" marR="27088" marT="21670" marB="21670" anchor="ctr"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fadJ~~~fadJ_2</a:t>
                      </a:r>
                    </a:p>
                  </a:txBody>
                  <a:tcPr marL="27088" marR="27088" marT="21670" marB="2167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effectLst/>
                        </a:rPr>
                        <a:t>12</a:t>
                      </a:r>
                    </a:p>
                  </a:txBody>
                  <a:tcPr marL="27088" marR="27088" marT="21670" marB="21670" anchor="ctr"/>
                </a:tc>
                <a:extLst>
                  <a:ext uri="{0D108BD9-81ED-4DB2-BD59-A6C34878D82A}">
                    <a16:rowId xmlns:a16="http://schemas.microsoft.com/office/drawing/2014/main" val="2119771420"/>
                  </a:ext>
                </a:extLst>
              </a:tr>
              <a:tr h="199364">
                <a:tc>
                  <a:txBody>
                    <a:bodyPr/>
                    <a:lstStyle/>
                    <a:p>
                      <a:pPr algn="r"/>
                      <a:r>
                        <a:rPr lang="en-GB" sz="1400" b="0">
                          <a:solidFill>
                            <a:srgbClr val="FFFFFF"/>
                          </a:solidFill>
                          <a:effectLst/>
                        </a:rPr>
                        <a:t>7</a:t>
                      </a:r>
                    </a:p>
                  </a:txBody>
                  <a:tcPr marL="27088" marR="27088" marT="21670" marB="21670" anchor="ctr"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group_54561</a:t>
                      </a:r>
                    </a:p>
                  </a:txBody>
                  <a:tcPr marL="27088" marR="27088" marT="21670" marB="2167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effectLst/>
                        </a:rPr>
                        <a:t>12</a:t>
                      </a:r>
                    </a:p>
                  </a:txBody>
                  <a:tcPr marL="27088" marR="27088" marT="21670" marB="21670" anchor="ctr"/>
                </a:tc>
                <a:extLst>
                  <a:ext uri="{0D108BD9-81ED-4DB2-BD59-A6C34878D82A}">
                    <a16:rowId xmlns:a16="http://schemas.microsoft.com/office/drawing/2014/main" val="1273301468"/>
                  </a:ext>
                </a:extLst>
              </a:tr>
              <a:tr h="511412">
                <a:tc>
                  <a:txBody>
                    <a:bodyPr/>
                    <a:lstStyle/>
                    <a:p>
                      <a:pPr algn="r"/>
                      <a:r>
                        <a:rPr lang="en-GB" sz="1400" b="0">
                          <a:solidFill>
                            <a:srgbClr val="FFFFFF"/>
                          </a:solidFill>
                          <a:effectLst/>
                        </a:rPr>
                        <a:t>8</a:t>
                      </a:r>
                    </a:p>
                  </a:txBody>
                  <a:tcPr marL="27088" marR="27088" marT="21670" marB="21670" anchor="ctr"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entE_2~~~entE_1~~~entE_3~~~entE_5</a:t>
                      </a:r>
                    </a:p>
                  </a:txBody>
                  <a:tcPr marL="27088" marR="27088" marT="21670" marB="2167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effectLst/>
                        </a:rPr>
                        <a:t>10</a:t>
                      </a:r>
                    </a:p>
                  </a:txBody>
                  <a:tcPr marL="27088" marR="27088" marT="21670" marB="21670" anchor="ctr"/>
                </a:tc>
                <a:extLst>
                  <a:ext uri="{0D108BD9-81ED-4DB2-BD59-A6C34878D82A}">
                    <a16:rowId xmlns:a16="http://schemas.microsoft.com/office/drawing/2014/main" val="2983557892"/>
                  </a:ext>
                </a:extLst>
              </a:tr>
              <a:tr h="511412">
                <a:tc>
                  <a:txBody>
                    <a:bodyPr/>
                    <a:lstStyle/>
                    <a:p>
                      <a:pPr algn="r"/>
                      <a:r>
                        <a:rPr lang="en-GB" sz="1400" b="0">
                          <a:solidFill>
                            <a:srgbClr val="FFFFFF"/>
                          </a:solidFill>
                          <a:effectLst/>
                        </a:rPr>
                        <a:t>9</a:t>
                      </a:r>
                    </a:p>
                  </a:txBody>
                  <a:tcPr marL="27088" marR="27088" marT="21670" marB="21670" anchor="ctr"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entE_4~~~entE_1~~~entE_2</a:t>
                      </a:r>
                    </a:p>
                  </a:txBody>
                  <a:tcPr marL="27088" marR="27088" marT="21670" marB="2167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effectLst/>
                        </a:rPr>
                        <a:t>10</a:t>
                      </a:r>
                    </a:p>
                  </a:txBody>
                  <a:tcPr marL="27088" marR="27088" marT="21670" marB="21670" anchor="ctr"/>
                </a:tc>
                <a:extLst>
                  <a:ext uri="{0D108BD9-81ED-4DB2-BD59-A6C34878D82A}">
                    <a16:rowId xmlns:a16="http://schemas.microsoft.com/office/drawing/2014/main" val="2431131454"/>
                  </a:ext>
                </a:extLst>
              </a:tr>
              <a:tr h="199364">
                <a:tc>
                  <a:txBody>
                    <a:bodyPr/>
                    <a:lstStyle/>
                    <a:p>
                      <a:pPr algn="r"/>
                      <a:r>
                        <a:rPr lang="en-GB" sz="1400" b="0">
                          <a:solidFill>
                            <a:srgbClr val="FFFFFF"/>
                          </a:solidFill>
                          <a:effectLst/>
                        </a:rPr>
                        <a:t>10</a:t>
                      </a:r>
                    </a:p>
                  </a:txBody>
                  <a:tcPr marL="27088" marR="27088" marT="21670" marB="21670" anchor="ctr"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group_55048</a:t>
                      </a:r>
                    </a:p>
                  </a:txBody>
                  <a:tcPr marL="27088" marR="27088" marT="21670" marB="2167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effectLst/>
                        </a:rPr>
                        <a:t>10</a:t>
                      </a:r>
                    </a:p>
                  </a:txBody>
                  <a:tcPr marL="27088" marR="27088" marT="21670" marB="21670" anchor="ctr"/>
                </a:tc>
                <a:extLst>
                  <a:ext uri="{0D108BD9-81ED-4DB2-BD59-A6C34878D82A}">
                    <a16:rowId xmlns:a16="http://schemas.microsoft.com/office/drawing/2014/main" val="25294370"/>
                  </a:ext>
                </a:extLst>
              </a:tr>
              <a:tr h="355388">
                <a:tc>
                  <a:txBody>
                    <a:bodyPr/>
                    <a:lstStyle/>
                    <a:p>
                      <a:pPr algn="r"/>
                      <a:r>
                        <a:rPr lang="en-GB" sz="1400" b="0">
                          <a:solidFill>
                            <a:srgbClr val="FFFFFF"/>
                          </a:solidFill>
                          <a:effectLst/>
                        </a:rPr>
                        <a:t>11</a:t>
                      </a:r>
                    </a:p>
                  </a:txBody>
                  <a:tcPr marL="27088" marR="27088" marT="21670" marB="21670" anchor="ctr"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dmlA_1~~~dmlA_2</a:t>
                      </a:r>
                    </a:p>
                  </a:txBody>
                  <a:tcPr marL="27088" marR="27088" marT="21670" marB="2167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effectLst/>
                        </a:rPr>
                        <a:t>9</a:t>
                      </a:r>
                    </a:p>
                  </a:txBody>
                  <a:tcPr marL="27088" marR="27088" marT="21670" marB="21670" anchor="ctr"/>
                </a:tc>
                <a:extLst>
                  <a:ext uri="{0D108BD9-81ED-4DB2-BD59-A6C34878D82A}">
                    <a16:rowId xmlns:a16="http://schemas.microsoft.com/office/drawing/2014/main" val="4280533576"/>
                  </a:ext>
                </a:extLst>
              </a:tr>
              <a:tr h="199364">
                <a:tc>
                  <a:txBody>
                    <a:bodyPr/>
                    <a:lstStyle/>
                    <a:p>
                      <a:pPr algn="r"/>
                      <a:r>
                        <a:rPr lang="en-GB" sz="1400" b="0">
                          <a:solidFill>
                            <a:srgbClr val="FFFFFF"/>
                          </a:solidFill>
                          <a:effectLst/>
                        </a:rPr>
                        <a:t>12</a:t>
                      </a:r>
                    </a:p>
                  </a:txBody>
                  <a:tcPr marL="27088" marR="27088" marT="21670" marB="21670" anchor="ctr"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dmlA_2</a:t>
                      </a:r>
                    </a:p>
                  </a:txBody>
                  <a:tcPr marL="27088" marR="27088" marT="21670" marB="2167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effectLst/>
                        </a:rPr>
                        <a:t>9</a:t>
                      </a:r>
                    </a:p>
                  </a:txBody>
                  <a:tcPr marL="27088" marR="27088" marT="21670" marB="21670" anchor="ctr"/>
                </a:tc>
                <a:extLst>
                  <a:ext uri="{0D108BD9-81ED-4DB2-BD59-A6C34878D82A}">
                    <a16:rowId xmlns:a16="http://schemas.microsoft.com/office/drawing/2014/main" val="3587328258"/>
                  </a:ext>
                </a:extLst>
              </a:tr>
              <a:tr h="355388">
                <a:tc>
                  <a:txBody>
                    <a:bodyPr/>
                    <a:lstStyle/>
                    <a:p>
                      <a:pPr algn="r"/>
                      <a:r>
                        <a:rPr lang="en-GB" sz="1400" b="0">
                          <a:solidFill>
                            <a:srgbClr val="FFFFFF"/>
                          </a:solidFill>
                          <a:effectLst/>
                        </a:rPr>
                        <a:t>13</a:t>
                      </a:r>
                    </a:p>
                  </a:txBody>
                  <a:tcPr marL="27088" marR="27088" marT="21670" marB="21670" anchor="ctr"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group_121362</a:t>
                      </a:r>
                    </a:p>
                  </a:txBody>
                  <a:tcPr marL="27088" marR="27088" marT="21670" marB="2167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effectLst/>
                        </a:rPr>
                        <a:t>9</a:t>
                      </a:r>
                    </a:p>
                  </a:txBody>
                  <a:tcPr marL="27088" marR="27088" marT="21670" marB="21670" anchor="ctr"/>
                </a:tc>
                <a:extLst>
                  <a:ext uri="{0D108BD9-81ED-4DB2-BD59-A6C34878D82A}">
                    <a16:rowId xmlns:a16="http://schemas.microsoft.com/office/drawing/2014/main" val="1104962019"/>
                  </a:ext>
                </a:extLst>
              </a:tr>
              <a:tr h="199364">
                <a:tc>
                  <a:txBody>
                    <a:bodyPr/>
                    <a:lstStyle/>
                    <a:p>
                      <a:pPr algn="r"/>
                      <a:r>
                        <a:rPr lang="en-GB" sz="1400" b="0">
                          <a:solidFill>
                            <a:srgbClr val="FFFFFF"/>
                          </a:solidFill>
                          <a:effectLst/>
                        </a:rPr>
                        <a:t>14</a:t>
                      </a:r>
                    </a:p>
                  </a:txBody>
                  <a:tcPr marL="27088" marR="27088" marT="21670" marB="21670" anchor="ctr"/>
                </a:tc>
                <a:tc>
                  <a:txBody>
                    <a:bodyPr/>
                    <a:lstStyle/>
                    <a:p>
                      <a:r>
                        <a:rPr lang="en-GB" sz="1400" dirty="0" err="1">
                          <a:effectLst/>
                        </a:rPr>
                        <a:t>pgpB</a:t>
                      </a:r>
                      <a:endParaRPr lang="en-GB" sz="1400" dirty="0">
                        <a:effectLst/>
                      </a:endParaRPr>
                    </a:p>
                  </a:txBody>
                  <a:tcPr marL="27088" marR="27088" marT="21670" marB="2167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>
                          <a:effectLst/>
                        </a:rPr>
                        <a:t>9</a:t>
                      </a:r>
                    </a:p>
                  </a:txBody>
                  <a:tcPr marL="27088" marR="27088" marT="21670" marB="21670" anchor="ctr"/>
                </a:tc>
                <a:extLst>
                  <a:ext uri="{0D108BD9-81ED-4DB2-BD59-A6C34878D82A}">
                    <a16:rowId xmlns:a16="http://schemas.microsoft.com/office/drawing/2014/main" val="46624660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028270-BBC5-D898-BBA1-311530DBB61B}"/>
              </a:ext>
            </a:extLst>
          </p:cNvPr>
          <p:cNvSpPr txBox="1"/>
          <p:nvPr/>
        </p:nvSpPr>
        <p:spPr>
          <a:xfrm>
            <a:off x="7135428" y="789204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family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97756C-4EAE-9242-4B52-73054770F005}"/>
              </a:ext>
            </a:extLst>
          </p:cNvPr>
          <p:cNvSpPr txBox="1"/>
          <p:nvPr/>
        </p:nvSpPr>
        <p:spPr>
          <a:xfrm>
            <a:off x="10577690" y="775666"/>
            <a:ext cx="1432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 categories</a:t>
            </a:r>
          </a:p>
        </p:txBody>
      </p:sp>
    </p:spTree>
    <p:extLst>
      <p:ext uri="{BB962C8B-B14F-4D97-AF65-F5344CB8AC3E}">
        <p14:creationId xmlns:p14="http://schemas.microsoft.com/office/powerpoint/2010/main" val="3017954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95E814-D648-C2A5-158C-170A4BC4C853}"/>
              </a:ext>
            </a:extLst>
          </p:cNvPr>
          <p:cNvSpPr txBox="1"/>
          <p:nvPr/>
        </p:nvSpPr>
        <p:spPr>
          <a:xfrm>
            <a:off x="0" y="238244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/>
              <a:t>Proteinfer</a:t>
            </a:r>
            <a:r>
              <a:rPr lang="en-US" dirty="0"/>
              <a:t> – EC categories – General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2BE4B-A442-332B-6950-B944C1A8E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069" y="790832"/>
            <a:ext cx="8089557" cy="606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4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73DF30-BAA3-E596-3B6E-7435F0DFC512}"/>
              </a:ext>
            </a:extLst>
          </p:cNvPr>
          <p:cNvSpPr txBox="1"/>
          <p:nvPr/>
        </p:nvSpPr>
        <p:spPr>
          <a:xfrm>
            <a:off x="4375080" y="1221224"/>
            <a:ext cx="3441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What is an </a:t>
            </a:r>
            <a:r>
              <a:rPr lang="en-US" sz="3600" b="1" i="1" dirty="0"/>
              <a:t>E. coli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EC58A0-8702-1D8B-9B4B-42AC5ADEC8E5}"/>
              </a:ext>
            </a:extLst>
          </p:cNvPr>
          <p:cNvSpPr txBox="1"/>
          <p:nvPr/>
        </p:nvSpPr>
        <p:spPr>
          <a:xfrm>
            <a:off x="857250" y="2459504"/>
            <a:ext cx="3692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is a bacterial species?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942CAF-B73E-E9AD-6BDB-BB27738310FE}"/>
              </a:ext>
            </a:extLst>
          </p:cNvPr>
          <p:cNvSpPr txBox="1"/>
          <p:nvPr/>
        </p:nvSpPr>
        <p:spPr>
          <a:xfrm>
            <a:off x="857250" y="3513118"/>
            <a:ext cx="60979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How does it evolve?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994F71-5154-92A9-D0A6-DAAB1731E401}"/>
              </a:ext>
            </a:extLst>
          </p:cNvPr>
          <p:cNvSpPr txBox="1"/>
          <p:nvPr/>
        </p:nvSpPr>
        <p:spPr>
          <a:xfrm>
            <a:off x="857250" y="4621114"/>
            <a:ext cx="60979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How is it maintained? </a:t>
            </a:r>
          </a:p>
        </p:txBody>
      </p:sp>
    </p:spTree>
    <p:extLst>
      <p:ext uri="{BB962C8B-B14F-4D97-AF65-F5344CB8AC3E}">
        <p14:creationId xmlns:p14="http://schemas.microsoft.com/office/powerpoint/2010/main" val="953178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917F82-4980-62C3-EC52-629FF1CDB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821" y="788341"/>
            <a:ext cx="9104489" cy="60696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BE9209-8DE7-0F57-2474-0A2BAAADED8B}"/>
              </a:ext>
            </a:extLst>
          </p:cNvPr>
          <p:cNvSpPr txBox="1"/>
          <p:nvPr/>
        </p:nvSpPr>
        <p:spPr>
          <a:xfrm>
            <a:off x="0" y="238244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/>
              <a:t>Proteinfer</a:t>
            </a:r>
            <a:r>
              <a:rPr lang="en-US" dirty="0"/>
              <a:t> – EC categories – First level </a:t>
            </a:r>
          </a:p>
        </p:txBody>
      </p:sp>
    </p:spTree>
    <p:extLst>
      <p:ext uri="{BB962C8B-B14F-4D97-AF65-F5344CB8AC3E}">
        <p14:creationId xmlns:p14="http://schemas.microsoft.com/office/powerpoint/2010/main" val="1193667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9E95C4-6B05-6664-5082-819324F44A65}"/>
              </a:ext>
            </a:extLst>
          </p:cNvPr>
          <p:cNvSpPr txBox="1"/>
          <p:nvPr/>
        </p:nvSpPr>
        <p:spPr>
          <a:xfrm>
            <a:off x="0" y="238244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/>
              <a:t>Proteinfer</a:t>
            </a:r>
            <a:r>
              <a:rPr lang="en-US" dirty="0"/>
              <a:t> – EC categories – First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7B634C-9B0E-BA73-2169-5E92E4C7A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3110"/>
            <a:ext cx="10747588" cy="48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858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A4E715D-8894-AF13-C00B-5212AD396686}"/>
              </a:ext>
            </a:extLst>
          </p:cNvPr>
          <p:cNvSpPr txBox="1"/>
          <p:nvPr/>
        </p:nvSpPr>
        <p:spPr>
          <a:xfrm>
            <a:off x="0" y="238244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/>
              <a:t>Proteinfer</a:t>
            </a:r>
            <a:r>
              <a:rPr lang="en-US" dirty="0"/>
              <a:t> – EC categories – Second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B4BBDC-252F-A9F4-FA0A-7D84D346F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12048864" cy="547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76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FF9F9A-17B8-FCE8-67A4-20524BAFB2AB}"/>
              </a:ext>
            </a:extLst>
          </p:cNvPr>
          <p:cNvSpPr txBox="1"/>
          <p:nvPr/>
        </p:nvSpPr>
        <p:spPr>
          <a:xfrm>
            <a:off x="0" y="238244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/>
              <a:t>Proteinfer</a:t>
            </a:r>
            <a:r>
              <a:rPr lang="en-US" dirty="0"/>
              <a:t> – EC categories – Fourth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621559-C647-1186-CE57-F8FA02088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76" y="930962"/>
            <a:ext cx="7964311" cy="56887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60E38E-0913-3430-89CE-13028DD57071}"/>
              </a:ext>
            </a:extLst>
          </p:cNvPr>
          <p:cNvSpPr txBox="1"/>
          <p:nvPr/>
        </p:nvSpPr>
        <p:spPr>
          <a:xfrm>
            <a:off x="8319910" y="1467035"/>
            <a:ext cx="369711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3.6.4.12 = DNA helicase</a:t>
            </a:r>
          </a:p>
          <a:p>
            <a:r>
              <a:rPr lang="en-US" b="1" dirty="0">
                <a:solidFill>
                  <a:srgbClr val="0070C0"/>
                </a:solidFill>
              </a:rPr>
              <a:t>2.1.1.72 = Site specific DNA methyltransferase (restriction enzymes)</a:t>
            </a:r>
          </a:p>
          <a:p>
            <a:r>
              <a:rPr lang="en-US" b="1" dirty="0">
                <a:solidFill>
                  <a:srgbClr val="7030A0"/>
                </a:solidFill>
              </a:rPr>
              <a:t>2.7.13.3  = Histidine kinase</a:t>
            </a:r>
          </a:p>
          <a:p>
            <a:r>
              <a:rPr lang="en-US" b="1" dirty="0">
                <a:solidFill>
                  <a:srgbClr val="0070C0"/>
                </a:solidFill>
              </a:rPr>
              <a:t>2.1.1.37 = DNA methyltransferase</a:t>
            </a:r>
          </a:p>
          <a:p>
            <a:r>
              <a:rPr lang="en-US" b="1" dirty="0">
                <a:solidFill>
                  <a:srgbClr val="00B050"/>
                </a:solidFill>
              </a:rPr>
              <a:t>3.1.4.52 = regulates c-di-GMP levels in bacteria (messenger for many processes)</a:t>
            </a:r>
          </a:p>
          <a:p>
            <a:r>
              <a:rPr lang="en-US" b="1" dirty="0">
                <a:solidFill>
                  <a:srgbClr val="0070C0"/>
                </a:solidFill>
              </a:rPr>
              <a:t>5.99.1.2 = DNA topoisomerase </a:t>
            </a:r>
            <a:r>
              <a:rPr lang="en-US" b="1" dirty="0"/>
              <a:t>(5.6.2.1)</a:t>
            </a:r>
          </a:p>
          <a:p>
            <a:r>
              <a:rPr lang="en-US" b="1" dirty="0">
                <a:solidFill>
                  <a:srgbClr val="FF0000"/>
                </a:solidFill>
              </a:rPr>
              <a:t>3.5.2.6. = Beta-lactamase</a:t>
            </a:r>
          </a:p>
          <a:p>
            <a:r>
              <a:rPr lang="en-US" b="1" dirty="0">
                <a:solidFill>
                  <a:srgbClr val="00B050"/>
                </a:solidFill>
              </a:rPr>
              <a:t>2.7.7.65 = regulates c-di-guanylate (messenger)</a:t>
            </a:r>
          </a:p>
          <a:p>
            <a:r>
              <a:rPr lang="en-US" b="1" dirty="0">
                <a:solidFill>
                  <a:srgbClr val="FF0000"/>
                </a:solidFill>
              </a:rPr>
              <a:t>3.2.1.17 = muramidase</a:t>
            </a:r>
          </a:p>
          <a:p>
            <a:r>
              <a:rPr lang="en-US" b="1" dirty="0">
                <a:solidFill>
                  <a:srgbClr val="7030A0"/>
                </a:solidFill>
              </a:rPr>
              <a:t>2.7.11.1 = threonine protein kinase </a:t>
            </a:r>
          </a:p>
        </p:txBody>
      </p:sp>
    </p:spTree>
    <p:extLst>
      <p:ext uri="{BB962C8B-B14F-4D97-AF65-F5344CB8AC3E}">
        <p14:creationId xmlns:p14="http://schemas.microsoft.com/office/powerpoint/2010/main" val="12248133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972F14-4E78-ECD3-ABF6-47113871A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398" y="691595"/>
            <a:ext cx="10399894" cy="547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9083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6FE019-E57A-F8E1-16DF-80106F23C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16" y="1185702"/>
            <a:ext cx="6792567" cy="54340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5D6E13-55D1-873C-CD22-FB5D38D3729A}"/>
              </a:ext>
            </a:extLst>
          </p:cNvPr>
          <p:cNvSpPr txBox="1"/>
          <p:nvPr/>
        </p:nvSpPr>
        <p:spPr>
          <a:xfrm>
            <a:off x="0" y="238244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/>
              <a:t>Proteinfer</a:t>
            </a:r>
            <a:r>
              <a:rPr lang="en-US" dirty="0"/>
              <a:t> – GO terms overview</a:t>
            </a:r>
          </a:p>
        </p:txBody>
      </p:sp>
    </p:spTree>
    <p:extLst>
      <p:ext uri="{BB962C8B-B14F-4D97-AF65-F5344CB8AC3E}">
        <p14:creationId xmlns:p14="http://schemas.microsoft.com/office/powerpoint/2010/main" val="6724225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8A0EE9-4774-37DE-539D-3AA25BF3D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20" y="638354"/>
            <a:ext cx="6698080" cy="62196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B361D3-E0F1-9031-70D4-7B3F0979E853}"/>
              </a:ext>
            </a:extLst>
          </p:cNvPr>
          <p:cNvSpPr txBox="1"/>
          <p:nvPr/>
        </p:nvSpPr>
        <p:spPr>
          <a:xfrm>
            <a:off x="0" y="238244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/>
              <a:t>Proteinfer</a:t>
            </a:r>
            <a:r>
              <a:rPr lang="en-US" dirty="0"/>
              <a:t> – GO terms significant (Chi-squared test)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EA9DCC-0D60-211E-9369-DB480C47B4C4}"/>
              </a:ext>
            </a:extLst>
          </p:cNvPr>
          <p:cNvSpPr txBox="1"/>
          <p:nvPr/>
        </p:nvSpPr>
        <p:spPr>
          <a:xfrm>
            <a:off x="7002880" y="611096"/>
            <a:ext cx="49276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Expected proportions test! Not raw number of GO terms</a:t>
            </a:r>
          </a:p>
          <a:p>
            <a:endParaRPr lang="en-US" b="1" dirty="0"/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Core genome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biosynthetic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amino acid metabolic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cofactor binding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ion transport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organic acid metabolic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Cloud</a:t>
            </a:r>
            <a:r>
              <a:rPr lang="en-US" b="1" dirty="0"/>
              <a:t>/</a:t>
            </a:r>
            <a:r>
              <a:rPr lang="en-US" b="1" dirty="0">
                <a:solidFill>
                  <a:srgbClr val="4756FF"/>
                </a:solidFill>
              </a:rPr>
              <a:t>Shell</a:t>
            </a:r>
            <a:r>
              <a:rPr lang="en-US" b="1" dirty="0"/>
              <a:t> genome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cell adhesion and projection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DNA integration, recombination, metabolic process, binding (TF)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drug metabolic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macromolecule metabolic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organelle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pilus organization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porin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symbiotic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transcription regulator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viral process </a:t>
            </a:r>
          </a:p>
        </p:txBody>
      </p:sp>
    </p:spTree>
    <p:extLst>
      <p:ext uri="{BB962C8B-B14F-4D97-AF65-F5344CB8AC3E}">
        <p14:creationId xmlns:p14="http://schemas.microsoft.com/office/powerpoint/2010/main" val="11301064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28AE3B-7E8B-B86D-CF45-2274A0BE45CF}"/>
              </a:ext>
            </a:extLst>
          </p:cNvPr>
          <p:cNvSpPr txBox="1"/>
          <p:nvPr/>
        </p:nvSpPr>
        <p:spPr>
          <a:xfrm>
            <a:off x="0" y="238244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/>
              <a:t>Proteinfer</a:t>
            </a:r>
            <a:r>
              <a:rPr lang="en-US" dirty="0"/>
              <a:t> – GO terms significant (Raw numbers)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8EA4FA-B3FA-82F4-20AB-15FE9027FDE0}"/>
              </a:ext>
            </a:extLst>
          </p:cNvPr>
          <p:cNvSpPr txBox="1"/>
          <p:nvPr/>
        </p:nvSpPr>
        <p:spPr>
          <a:xfrm>
            <a:off x="914400" y="1311965"/>
            <a:ext cx="1067462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usually have many more categories in the cloud genome independently of the proportions in raw numbers.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C16416-53A0-A3D0-7DA5-BC9ED0EE1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100317"/>
            <a:ext cx="10019874" cy="2273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FE5C3C-D50D-8800-AD6D-923BE786B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6998" y="835526"/>
            <a:ext cx="988115" cy="118236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15B209D-673F-7C05-20F6-AC88115870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003576"/>
              </p:ext>
            </p:extLst>
          </p:nvPr>
        </p:nvGraphicFramePr>
        <p:xfrm>
          <a:off x="1111037" y="2952824"/>
          <a:ext cx="9626599" cy="13410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88452">
                  <a:extLst>
                    <a:ext uri="{9D8B030D-6E8A-4147-A177-3AD203B41FA5}">
                      <a16:colId xmlns:a16="http://schemas.microsoft.com/office/drawing/2014/main" val="2781111116"/>
                    </a:ext>
                  </a:extLst>
                </a:gridCol>
                <a:gridCol w="1923263">
                  <a:extLst>
                    <a:ext uri="{9D8B030D-6E8A-4147-A177-3AD203B41FA5}">
                      <a16:colId xmlns:a16="http://schemas.microsoft.com/office/drawing/2014/main" val="831304099"/>
                    </a:ext>
                  </a:extLst>
                </a:gridCol>
                <a:gridCol w="894780">
                  <a:extLst>
                    <a:ext uri="{9D8B030D-6E8A-4147-A177-3AD203B41FA5}">
                      <a16:colId xmlns:a16="http://schemas.microsoft.com/office/drawing/2014/main" val="3093674973"/>
                    </a:ext>
                  </a:extLst>
                </a:gridCol>
                <a:gridCol w="946204">
                  <a:extLst>
                    <a:ext uri="{9D8B030D-6E8A-4147-A177-3AD203B41FA5}">
                      <a16:colId xmlns:a16="http://schemas.microsoft.com/office/drawing/2014/main" val="3923164978"/>
                    </a:ext>
                  </a:extLst>
                </a:gridCol>
                <a:gridCol w="894780">
                  <a:extLst>
                    <a:ext uri="{9D8B030D-6E8A-4147-A177-3AD203B41FA5}">
                      <a16:colId xmlns:a16="http://schemas.microsoft.com/office/drawing/2014/main" val="2960780516"/>
                    </a:ext>
                  </a:extLst>
                </a:gridCol>
                <a:gridCol w="894780">
                  <a:extLst>
                    <a:ext uri="{9D8B030D-6E8A-4147-A177-3AD203B41FA5}">
                      <a16:colId xmlns:a16="http://schemas.microsoft.com/office/drawing/2014/main" val="470735306"/>
                    </a:ext>
                  </a:extLst>
                </a:gridCol>
                <a:gridCol w="894780">
                  <a:extLst>
                    <a:ext uri="{9D8B030D-6E8A-4147-A177-3AD203B41FA5}">
                      <a16:colId xmlns:a16="http://schemas.microsoft.com/office/drawing/2014/main" val="480463208"/>
                    </a:ext>
                  </a:extLst>
                </a:gridCol>
                <a:gridCol w="894780">
                  <a:extLst>
                    <a:ext uri="{9D8B030D-6E8A-4147-A177-3AD203B41FA5}">
                      <a16:colId xmlns:a16="http://schemas.microsoft.com/office/drawing/2014/main" val="4113813171"/>
                    </a:ext>
                  </a:extLst>
                </a:gridCol>
                <a:gridCol w="894780">
                  <a:extLst>
                    <a:ext uri="{9D8B030D-6E8A-4147-A177-3AD203B41FA5}">
                      <a16:colId xmlns:a16="http://schemas.microsoft.com/office/drawing/2014/main" val="920691592"/>
                    </a:ext>
                  </a:extLst>
                </a:gridCol>
              </a:tblGrid>
              <a:tr h="335269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u="none" strike="noStrike" dirty="0" err="1">
                          <a:effectLst/>
                        </a:rPr>
                        <a:t>predicted_label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u="none" strike="noStrike" dirty="0">
                          <a:effectLst/>
                        </a:rPr>
                        <a:t>description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u="none" strike="noStrike" dirty="0">
                          <a:effectLst/>
                        </a:rPr>
                        <a:t>category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u="none" strike="noStrike" dirty="0">
                          <a:effectLst/>
                        </a:rPr>
                        <a:t>n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u="none" strike="noStrike" dirty="0" err="1">
                          <a:effectLst/>
                        </a:rPr>
                        <a:t>total_cats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u="none" strike="noStrike" dirty="0">
                          <a:effectLst/>
                        </a:rPr>
                        <a:t>prop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u="none" strike="noStrike" dirty="0" err="1">
                          <a:effectLst/>
                        </a:rPr>
                        <a:t>prop_cat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u="none" strike="noStrike" dirty="0" err="1">
                          <a:effectLst/>
                        </a:rPr>
                        <a:t>p.adj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u="none" strike="noStrike" dirty="0" err="1">
                          <a:effectLst/>
                        </a:rPr>
                        <a:t>p.stars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8634790"/>
                  </a:ext>
                </a:extLst>
              </a:tr>
              <a:tr h="335269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GO:0017144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drug metabolic process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cloud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598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870448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0.000687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0.1875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4.40E-06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***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74209111"/>
                  </a:ext>
                </a:extLst>
              </a:tr>
              <a:tr h="335269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GO:0017144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drug metabolic process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core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4520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0.000885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0.241527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4.40E-06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***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98910524"/>
                  </a:ext>
                </a:extLst>
              </a:tr>
              <a:tr h="335269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GO:0017144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drug metabolic process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shell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3346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0.002092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0.570973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4.40E-06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***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085262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84372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A7047A-CEC8-00FE-77F6-EC962FCB6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34" y="2334637"/>
            <a:ext cx="6495107" cy="2906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F16976-6AAD-7F26-B489-4E8278C5C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699" y="1780377"/>
            <a:ext cx="4152965" cy="40148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3A0554-C641-248E-C9BF-3CD080292677}"/>
              </a:ext>
            </a:extLst>
          </p:cNvPr>
          <p:cNvSpPr txBox="1"/>
          <p:nvPr/>
        </p:nvSpPr>
        <p:spPr>
          <a:xfrm>
            <a:off x="0" y="238244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Progenomes</a:t>
            </a:r>
            <a:r>
              <a:rPr lang="en-US" sz="2000" dirty="0"/>
              <a:t> –  ~900K reference bacterial genomes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5499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B53D46-4DB2-4846-C1A9-4E34278D5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776" y="1090946"/>
            <a:ext cx="5015089" cy="55723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690615-FC45-FAE9-75ED-C3300E022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11" y="900289"/>
            <a:ext cx="6400800" cy="548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E25481-A527-CA92-9CF1-297997C34F3F}"/>
              </a:ext>
            </a:extLst>
          </p:cNvPr>
          <p:cNvSpPr txBox="1"/>
          <p:nvPr/>
        </p:nvSpPr>
        <p:spPr>
          <a:xfrm>
            <a:off x="0" y="238244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Progenomes</a:t>
            </a:r>
            <a:r>
              <a:rPr lang="en-US" sz="2000" dirty="0"/>
              <a:t> – Identity thresholds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087345-E363-D561-764F-FAD7AE750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89023" y="293482"/>
            <a:ext cx="2232898" cy="159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548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4CB6B9-BFAA-A344-A4FA-CF82C94DD75B}"/>
              </a:ext>
            </a:extLst>
          </p:cNvPr>
          <p:cNvSpPr txBox="1"/>
          <p:nvPr/>
        </p:nvSpPr>
        <p:spPr>
          <a:xfrm>
            <a:off x="648653" y="752594"/>
            <a:ext cx="60979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What is a bacterial species?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D42521-129C-D118-0D70-270727D66584}"/>
              </a:ext>
            </a:extLst>
          </p:cNvPr>
          <p:cNvSpPr txBox="1"/>
          <p:nvPr/>
        </p:nvSpPr>
        <p:spPr>
          <a:xfrm>
            <a:off x="648653" y="2090172"/>
            <a:ext cx="1076991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Multiple definitions:</a:t>
            </a:r>
          </a:p>
          <a:p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Sequence thresholds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Phylogenetic concept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The </a:t>
            </a:r>
            <a:r>
              <a:rPr lang="en-US" sz="2400" b="1" dirty="0"/>
              <a:t>S</a:t>
            </a:r>
            <a:r>
              <a:rPr lang="en-US" sz="2400" dirty="0"/>
              <a:t>table </a:t>
            </a:r>
            <a:r>
              <a:rPr lang="en-US" sz="2400" b="1" dirty="0"/>
              <a:t>E</a:t>
            </a:r>
            <a:r>
              <a:rPr lang="en-US" sz="2400" dirty="0"/>
              <a:t>cotype </a:t>
            </a:r>
            <a:r>
              <a:rPr lang="en-US" sz="2400" b="1" dirty="0"/>
              <a:t>M</a:t>
            </a:r>
            <a:r>
              <a:rPr lang="en-US" sz="2400" dirty="0"/>
              <a:t>odel (SEM)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The </a:t>
            </a:r>
            <a:r>
              <a:rPr lang="en-US" sz="2400" b="1" dirty="0"/>
              <a:t>B</a:t>
            </a:r>
            <a:r>
              <a:rPr lang="en-US" sz="2400" dirty="0"/>
              <a:t>iological </a:t>
            </a:r>
            <a:r>
              <a:rPr lang="en-US" sz="2400" b="1" dirty="0"/>
              <a:t>S</a:t>
            </a:r>
            <a:r>
              <a:rPr lang="en-US" sz="2400" dirty="0"/>
              <a:t>pecies </a:t>
            </a:r>
            <a:r>
              <a:rPr lang="en-US" sz="2400" b="1" dirty="0"/>
              <a:t>C</a:t>
            </a:r>
            <a:r>
              <a:rPr lang="en-US" sz="2400" dirty="0"/>
              <a:t>oncept (BSC)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Mixed model</a:t>
            </a:r>
          </a:p>
        </p:txBody>
      </p:sp>
    </p:spTree>
    <p:extLst>
      <p:ext uri="{BB962C8B-B14F-4D97-AF65-F5344CB8AC3E}">
        <p14:creationId xmlns:p14="http://schemas.microsoft.com/office/powerpoint/2010/main" val="2538986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A78BE4-CA0D-91DB-2172-E7D8DDF2A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7055"/>
            <a:ext cx="6256061" cy="55609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F64A9E-0024-9A80-C363-E9891DEFFACB}"/>
              </a:ext>
            </a:extLst>
          </p:cNvPr>
          <p:cNvSpPr txBox="1"/>
          <p:nvPr/>
        </p:nvSpPr>
        <p:spPr>
          <a:xfrm>
            <a:off x="0" y="238244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Progenomes</a:t>
            </a:r>
            <a:r>
              <a:rPr lang="en-US" sz="2000" dirty="0"/>
              <a:t> + </a:t>
            </a:r>
            <a:r>
              <a:rPr lang="en-US" sz="2000" b="1" dirty="0" err="1"/>
              <a:t>Proteinfer</a:t>
            </a:r>
            <a:r>
              <a:rPr lang="en-US" sz="2000" dirty="0"/>
              <a:t> – Rare proteins GO terms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383CFC-CD26-19CA-16F2-A3A090205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1249" y="1297056"/>
            <a:ext cx="6256062" cy="55609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42BC6B-EA1B-5539-376E-6807FE94AEC3}"/>
              </a:ext>
            </a:extLst>
          </p:cNvPr>
          <p:cNvSpPr txBox="1"/>
          <p:nvPr/>
        </p:nvSpPr>
        <p:spPr>
          <a:xfrm>
            <a:off x="2484783" y="805070"/>
            <a:ext cx="1390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rare proteins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365716-10A0-C4F1-EEC9-D6678EA3D6C2}"/>
              </a:ext>
            </a:extLst>
          </p:cNvPr>
          <p:cNvSpPr txBox="1"/>
          <p:nvPr/>
        </p:nvSpPr>
        <p:spPr>
          <a:xfrm>
            <a:off x="9087678" y="812856"/>
            <a:ext cx="2735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general distribution (cloud)</a:t>
            </a:r>
          </a:p>
        </p:txBody>
      </p:sp>
    </p:spTree>
    <p:extLst>
      <p:ext uri="{BB962C8B-B14F-4D97-AF65-F5344CB8AC3E}">
        <p14:creationId xmlns:p14="http://schemas.microsoft.com/office/powerpoint/2010/main" val="38493583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004595-1382-4045-406F-4A312633AFC6}"/>
              </a:ext>
            </a:extLst>
          </p:cNvPr>
          <p:cNvSpPr txBox="1"/>
          <p:nvPr/>
        </p:nvSpPr>
        <p:spPr>
          <a:xfrm>
            <a:off x="0" y="238244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Progenomes</a:t>
            </a:r>
            <a:r>
              <a:rPr lang="en-US" sz="2000" dirty="0"/>
              <a:t> + </a:t>
            </a:r>
            <a:r>
              <a:rPr lang="en-US" sz="2000" b="1" dirty="0" err="1"/>
              <a:t>Proteinfer</a:t>
            </a:r>
            <a:r>
              <a:rPr lang="en-US" sz="2000" dirty="0"/>
              <a:t> – Discovery of ‘unknown’ proteins? – </a:t>
            </a:r>
            <a:r>
              <a:rPr lang="en-US" sz="2000" b="1" dirty="0"/>
              <a:t>Helicases</a:t>
            </a:r>
            <a:r>
              <a:rPr lang="en-US" sz="2000" dirty="0"/>
              <a:t>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F4BB85-E7A9-B098-2415-DBBFD1F74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52" y="1006641"/>
            <a:ext cx="4804361" cy="34316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B4389C6-54F7-5C8A-B8B5-768171FCFC04}"/>
              </a:ext>
            </a:extLst>
          </p:cNvPr>
          <p:cNvSpPr/>
          <p:nvPr/>
        </p:nvSpPr>
        <p:spPr>
          <a:xfrm>
            <a:off x="4444077" y="1006641"/>
            <a:ext cx="612336" cy="3141834"/>
          </a:xfrm>
          <a:prstGeom prst="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ADCC99A-C162-BB02-96B0-8061E984D6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197019"/>
              </p:ext>
            </p:extLst>
          </p:nvPr>
        </p:nvGraphicFramePr>
        <p:xfrm>
          <a:off x="5557121" y="1136371"/>
          <a:ext cx="5756545" cy="2617781"/>
        </p:xfrm>
        <a:graphic>
          <a:graphicData uri="http://schemas.openxmlformats.org/drawingml/2006/table">
            <a:tbl>
              <a:tblPr/>
              <a:tblGrid>
                <a:gridCol w="1151309">
                  <a:extLst>
                    <a:ext uri="{9D8B030D-6E8A-4147-A177-3AD203B41FA5}">
                      <a16:colId xmlns:a16="http://schemas.microsoft.com/office/drawing/2014/main" val="3416697292"/>
                    </a:ext>
                  </a:extLst>
                </a:gridCol>
                <a:gridCol w="1151309">
                  <a:extLst>
                    <a:ext uri="{9D8B030D-6E8A-4147-A177-3AD203B41FA5}">
                      <a16:colId xmlns:a16="http://schemas.microsoft.com/office/drawing/2014/main" val="1863412438"/>
                    </a:ext>
                  </a:extLst>
                </a:gridCol>
                <a:gridCol w="1151309">
                  <a:extLst>
                    <a:ext uri="{9D8B030D-6E8A-4147-A177-3AD203B41FA5}">
                      <a16:colId xmlns:a16="http://schemas.microsoft.com/office/drawing/2014/main" val="1125758403"/>
                    </a:ext>
                  </a:extLst>
                </a:gridCol>
                <a:gridCol w="1151309">
                  <a:extLst>
                    <a:ext uri="{9D8B030D-6E8A-4147-A177-3AD203B41FA5}">
                      <a16:colId xmlns:a16="http://schemas.microsoft.com/office/drawing/2014/main" val="2696541211"/>
                    </a:ext>
                  </a:extLst>
                </a:gridCol>
                <a:gridCol w="1151309">
                  <a:extLst>
                    <a:ext uri="{9D8B030D-6E8A-4147-A177-3AD203B41FA5}">
                      <a16:colId xmlns:a16="http://schemas.microsoft.com/office/drawing/2014/main" val="1725967714"/>
                    </a:ext>
                  </a:extLst>
                </a:gridCol>
              </a:tblGrid>
              <a:tr h="37373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qseqid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pident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length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evalue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bitscore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684076"/>
                  </a:ext>
                </a:extLst>
              </a:tr>
              <a:tr h="494126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group_28453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1.12E-189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4161789"/>
                  </a:ext>
                </a:extLst>
              </a:tr>
              <a:tr h="494126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group_29979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2.70E-139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1588877"/>
                  </a:ext>
                </a:extLst>
              </a:tr>
              <a:tr h="494126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group_46247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7.86E-134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478029"/>
                  </a:ext>
                </a:extLst>
              </a:tr>
              <a:tr h="494126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group_76103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1.07E-38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6389397"/>
                  </a:ext>
                </a:extLst>
              </a:tr>
              <a:tr h="267547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uvrB_2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6.56E-82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611424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77C52624-C1C2-FF59-177E-697DE6C19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013" y="4516762"/>
            <a:ext cx="3962400" cy="1803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BDE4D41-6D78-6B46-5AC4-2A798EA06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7121" y="4252169"/>
            <a:ext cx="3930614" cy="241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23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004595-1382-4045-406F-4A312633AFC6}"/>
              </a:ext>
            </a:extLst>
          </p:cNvPr>
          <p:cNvSpPr txBox="1"/>
          <p:nvPr/>
        </p:nvSpPr>
        <p:spPr>
          <a:xfrm>
            <a:off x="0" y="238244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Progenomes</a:t>
            </a:r>
            <a:r>
              <a:rPr lang="en-US" sz="2000" dirty="0"/>
              <a:t> + </a:t>
            </a:r>
            <a:r>
              <a:rPr lang="en-US" sz="2000" b="1" dirty="0" err="1"/>
              <a:t>Proteinfer</a:t>
            </a:r>
            <a:r>
              <a:rPr lang="en-US" sz="2000" dirty="0"/>
              <a:t> – Discovery of ‘unknown’ proteins? – </a:t>
            </a:r>
            <a:r>
              <a:rPr lang="en-US" sz="2000" b="1" dirty="0"/>
              <a:t>Methyltransferases</a:t>
            </a:r>
            <a:r>
              <a:rPr lang="en-US" sz="2000" dirty="0"/>
              <a:t>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F4BB85-E7A9-B098-2415-DBBFD1F74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52" y="1006641"/>
            <a:ext cx="4804361" cy="34316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B4389C6-54F7-5C8A-B8B5-768171FCFC04}"/>
              </a:ext>
            </a:extLst>
          </p:cNvPr>
          <p:cNvSpPr/>
          <p:nvPr/>
        </p:nvSpPr>
        <p:spPr>
          <a:xfrm>
            <a:off x="4043616" y="1006641"/>
            <a:ext cx="612336" cy="3141834"/>
          </a:xfrm>
          <a:prstGeom prst="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5BBEADF-CDFD-BF8F-04E3-F4BC7C8B80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696365"/>
              </p:ext>
            </p:extLst>
          </p:nvPr>
        </p:nvGraphicFramePr>
        <p:xfrm>
          <a:off x="5347504" y="1279666"/>
          <a:ext cx="6493399" cy="2868453"/>
        </p:xfrm>
        <a:graphic>
          <a:graphicData uri="http://schemas.openxmlformats.org/drawingml/2006/table">
            <a:tbl>
              <a:tblPr/>
              <a:tblGrid>
                <a:gridCol w="1320878">
                  <a:extLst>
                    <a:ext uri="{9D8B030D-6E8A-4147-A177-3AD203B41FA5}">
                      <a16:colId xmlns:a16="http://schemas.microsoft.com/office/drawing/2014/main" val="1946094564"/>
                    </a:ext>
                  </a:extLst>
                </a:gridCol>
                <a:gridCol w="1276481">
                  <a:extLst>
                    <a:ext uri="{9D8B030D-6E8A-4147-A177-3AD203B41FA5}">
                      <a16:colId xmlns:a16="http://schemas.microsoft.com/office/drawing/2014/main" val="4229208208"/>
                    </a:ext>
                  </a:extLst>
                </a:gridCol>
                <a:gridCol w="1298680">
                  <a:extLst>
                    <a:ext uri="{9D8B030D-6E8A-4147-A177-3AD203B41FA5}">
                      <a16:colId xmlns:a16="http://schemas.microsoft.com/office/drawing/2014/main" val="1348567783"/>
                    </a:ext>
                  </a:extLst>
                </a:gridCol>
                <a:gridCol w="1298680">
                  <a:extLst>
                    <a:ext uri="{9D8B030D-6E8A-4147-A177-3AD203B41FA5}">
                      <a16:colId xmlns:a16="http://schemas.microsoft.com/office/drawing/2014/main" val="1515969208"/>
                    </a:ext>
                  </a:extLst>
                </a:gridCol>
                <a:gridCol w="1298680">
                  <a:extLst>
                    <a:ext uri="{9D8B030D-6E8A-4147-A177-3AD203B41FA5}">
                      <a16:colId xmlns:a16="http://schemas.microsoft.com/office/drawing/2014/main" val="2266067368"/>
                    </a:ext>
                  </a:extLst>
                </a:gridCol>
              </a:tblGrid>
              <a:tr h="409779">
                <a:tc>
                  <a:txBody>
                    <a:bodyPr/>
                    <a:lstStyle/>
                    <a:p>
                      <a:r>
                        <a:rPr lang="en-GB" b="1" dirty="0" err="1">
                          <a:effectLst/>
                          <a:latin typeface="Calibri" panose="020F0502020204030204" pitchFamily="34" charset="0"/>
                        </a:rPr>
                        <a:t>qseqid</a:t>
                      </a:r>
                      <a:endParaRPr lang="en-GB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err="1">
                          <a:effectLst/>
                          <a:latin typeface="Calibri" panose="020F0502020204030204" pitchFamily="34" charset="0"/>
                        </a:rPr>
                        <a:t>pident</a:t>
                      </a:r>
                      <a:endParaRPr lang="en-GB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effectLst/>
                          <a:latin typeface="Calibri" panose="020F0502020204030204" pitchFamily="34" charset="0"/>
                        </a:rPr>
                        <a:t>length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err="1">
                          <a:effectLst/>
                          <a:latin typeface="Calibri" panose="020F0502020204030204" pitchFamily="34" charset="0"/>
                        </a:rPr>
                        <a:t>evalue</a:t>
                      </a:r>
                      <a:endParaRPr lang="en-GB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err="1">
                          <a:effectLst/>
                          <a:latin typeface="Calibri" panose="020F0502020204030204" pitchFamily="34" charset="0"/>
                        </a:rPr>
                        <a:t>bitscore</a:t>
                      </a:r>
                      <a:endParaRPr lang="en-GB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2045533"/>
                  </a:ext>
                </a:extLst>
              </a:tr>
              <a:tr h="409779"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Calibri" panose="020F0502020204030204" pitchFamily="34" charset="0"/>
                        </a:rPr>
                        <a:t>group_100625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effectLst/>
                          <a:latin typeface="Calibri" panose="020F0502020204030204" pitchFamily="34" charset="0"/>
                        </a:rPr>
                        <a:t>39.8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effectLst/>
                          <a:latin typeface="Calibri" panose="020F0502020204030204" pitchFamily="34" charset="0"/>
                        </a:rPr>
                        <a:t>650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effectLst/>
                          <a:latin typeface="Calibri" panose="020F0502020204030204" pitchFamily="34" charset="0"/>
                        </a:rPr>
                        <a:t>5.99E-128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effectLst/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2682988"/>
                  </a:ext>
                </a:extLst>
              </a:tr>
              <a:tr h="409779"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  <a:latin typeface="Calibri" panose="020F0502020204030204" pitchFamily="34" charset="0"/>
                        </a:rPr>
                        <a:t>group_111983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effectLst/>
                          <a:latin typeface="Calibri" panose="020F0502020204030204" pitchFamily="34" charset="0"/>
                        </a:rPr>
                        <a:t>42.9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effectLst/>
                          <a:latin typeface="Calibri" panose="020F0502020204030204" pitchFamily="34" charset="0"/>
                        </a:rPr>
                        <a:t>254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effectLst/>
                          <a:latin typeface="Calibri" panose="020F0502020204030204" pitchFamily="34" charset="0"/>
                        </a:rPr>
                        <a:t>2.72E-52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effectLst/>
                          <a:latin typeface="Calibri" panose="020F0502020204030204" pitchFamily="34" charset="0"/>
                        </a:rPr>
                        <a:t>182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2875780"/>
                  </a:ext>
                </a:extLst>
              </a:tr>
              <a:tr h="409779"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  <a:latin typeface="Calibri" panose="020F0502020204030204" pitchFamily="34" charset="0"/>
                        </a:rPr>
                        <a:t>group_141344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effectLst/>
                          <a:latin typeface="Calibri" panose="020F0502020204030204" pitchFamily="34" charset="0"/>
                        </a:rPr>
                        <a:t>39.5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effectLst/>
                          <a:latin typeface="Calibri" panose="020F0502020204030204" pitchFamily="34" charset="0"/>
                        </a:rPr>
                        <a:t>650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effectLst/>
                          <a:latin typeface="Calibri" panose="020F0502020204030204" pitchFamily="34" charset="0"/>
                        </a:rPr>
                        <a:t>1.93E-129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effectLst/>
                          <a:latin typeface="Calibri" panose="020F0502020204030204" pitchFamily="34" charset="0"/>
                        </a:rPr>
                        <a:t>404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4167092"/>
                  </a:ext>
                </a:extLst>
              </a:tr>
              <a:tr h="409779">
                <a:tc>
                  <a:txBody>
                    <a:bodyPr/>
                    <a:lstStyle/>
                    <a:p>
                      <a:r>
                        <a:rPr lang="en-GB" sz="1600" b="1" dirty="0">
                          <a:effectLst/>
                          <a:latin typeface="Calibri" panose="020F0502020204030204" pitchFamily="34" charset="0"/>
                        </a:rPr>
                        <a:t>group_175425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effectLst/>
                          <a:latin typeface="Calibri" panose="020F0502020204030204" pitchFamily="34" charset="0"/>
                        </a:rPr>
                        <a:t>39.8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effectLst/>
                          <a:latin typeface="Calibri" panose="020F0502020204030204" pitchFamily="34" charset="0"/>
                        </a:rPr>
                        <a:t>650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effectLst/>
                          <a:latin typeface="Calibri" panose="020F0502020204030204" pitchFamily="34" charset="0"/>
                        </a:rPr>
                        <a:t>5.99E-128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effectLst/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9234219"/>
                  </a:ext>
                </a:extLst>
              </a:tr>
              <a:tr h="409779"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Calibri" panose="020F0502020204030204" pitchFamily="34" charset="0"/>
                        </a:rPr>
                        <a:t>group_72509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effectLst/>
                          <a:latin typeface="Calibri" panose="020F0502020204030204" pitchFamily="34" charset="0"/>
                        </a:rPr>
                        <a:t>45.2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effectLst/>
                          <a:latin typeface="Calibri" panose="020F0502020204030204" pitchFamily="34" charset="0"/>
                        </a:rPr>
                        <a:t>573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effectLst/>
                          <a:latin typeface="Calibri" panose="020F0502020204030204" pitchFamily="34" charset="0"/>
                        </a:rPr>
                        <a:t>2.51E-170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effectLst/>
                          <a:latin typeface="Calibri" panose="020F0502020204030204" pitchFamily="34" charset="0"/>
                        </a:rPr>
                        <a:t>505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197490"/>
                  </a:ext>
                </a:extLst>
              </a:tr>
              <a:tr h="409779"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Calibri" panose="020F0502020204030204" pitchFamily="34" charset="0"/>
                        </a:rPr>
                        <a:t>group_79621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effectLst/>
                          <a:latin typeface="Calibri" panose="020F0502020204030204" pitchFamily="34" charset="0"/>
                        </a:rPr>
                        <a:t>44.5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effectLst/>
                          <a:latin typeface="Calibri" panose="020F0502020204030204" pitchFamily="34" charset="0"/>
                        </a:rPr>
                        <a:t>290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effectLst/>
                          <a:latin typeface="Calibri" panose="020F0502020204030204" pitchFamily="34" charset="0"/>
                        </a:rPr>
                        <a:t>5.72E-58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>
                          <a:effectLst/>
                          <a:latin typeface="Calibri" panose="020F0502020204030204" pitchFamily="34" charset="0"/>
                        </a:rPr>
                        <a:t>205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0861239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73336B1-5EFF-03F8-0722-6ECBE5562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32" y="4855807"/>
            <a:ext cx="3911600" cy="1549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47A5A1-0B53-059A-37E2-FF019A98A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765" y="4747589"/>
            <a:ext cx="3340100" cy="157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5E32E5-6C65-1579-3E49-19D5F2D0B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4865" y="4661257"/>
            <a:ext cx="3935394" cy="163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5386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004595-1382-4045-406F-4A312633AFC6}"/>
              </a:ext>
            </a:extLst>
          </p:cNvPr>
          <p:cNvSpPr txBox="1"/>
          <p:nvPr/>
        </p:nvSpPr>
        <p:spPr>
          <a:xfrm>
            <a:off x="0" y="238244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Progenomes</a:t>
            </a:r>
            <a:r>
              <a:rPr lang="en-US" sz="2000" dirty="0"/>
              <a:t> + </a:t>
            </a:r>
            <a:r>
              <a:rPr lang="en-US" sz="2000" b="1" dirty="0" err="1"/>
              <a:t>Proteinfer</a:t>
            </a:r>
            <a:r>
              <a:rPr lang="en-US" sz="2000" dirty="0"/>
              <a:t> – Discovery of ‘unknown’ proteins? – </a:t>
            </a:r>
            <a:r>
              <a:rPr lang="en-US" sz="2000" b="1" dirty="0"/>
              <a:t>Methyltransferases</a:t>
            </a:r>
            <a:r>
              <a:rPr lang="en-US" sz="2000" dirty="0"/>
              <a:t>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F4BB85-E7A9-B098-2415-DBBFD1F74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52" y="1006641"/>
            <a:ext cx="4804361" cy="34316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B4389C6-54F7-5C8A-B8B5-768171FCFC04}"/>
              </a:ext>
            </a:extLst>
          </p:cNvPr>
          <p:cNvSpPr/>
          <p:nvPr/>
        </p:nvSpPr>
        <p:spPr>
          <a:xfrm>
            <a:off x="4043616" y="1006641"/>
            <a:ext cx="612336" cy="3141834"/>
          </a:xfrm>
          <a:prstGeom prst="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5BBEADF-CDFD-BF8F-04E3-F4BC7C8B80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211530"/>
              </p:ext>
            </p:extLst>
          </p:nvPr>
        </p:nvGraphicFramePr>
        <p:xfrm>
          <a:off x="5347504" y="1279666"/>
          <a:ext cx="6493399" cy="2868453"/>
        </p:xfrm>
        <a:graphic>
          <a:graphicData uri="http://schemas.openxmlformats.org/drawingml/2006/table">
            <a:tbl>
              <a:tblPr/>
              <a:tblGrid>
                <a:gridCol w="1320878">
                  <a:extLst>
                    <a:ext uri="{9D8B030D-6E8A-4147-A177-3AD203B41FA5}">
                      <a16:colId xmlns:a16="http://schemas.microsoft.com/office/drawing/2014/main" val="1946094564"/>
                    </a:ext>
                  </a:extLst>
                </a:gridCol>
                <a:gridCol w="1276481">
                  <a:extLst>
                    <a:ext uri="{9D8B030D-6E8A-4147-A177-3AD203B41FA5}">
                      <a16:colId xmlns:a16="http://schemas.microsoft.com/office/drawing/2014/main" val="4229208208"/>
                    </a:ext>
                  </a:extLst>
                </a:gridCol>
                <a:gridCol w="1298680">
                  <a:extLst>
                    <a:ext uri="{9D8B030D-6E8A-4147-A177-3AD203B41FA5}">
                      <a16:colId xmlns:a16="http://schemas.microsoft.com/office/drawing/2014/main" val="1348567783"/>
                    </a:ext>
                  </a:extLst>
                </a:gridCol>
                <a:gridCol w="1298680">
                  <a:extLst>
                    <a:ext uri="{9D8B030D-6E8A-4147-A177-3AD203B41FA5}">
                      <a16:colId xmlns:a16="http://schemas.microsoft.com/office/drawing/2014/main" val="1515969208"/>
                    </a:ext>
                  </a:extLst>
                </a:gridCol>
                <a:gridCol w="1298680">
                  <a:extLst>
                    <a:ext uri="{9D8B030D-6E8A-4147-A177-3AD203B41FA5}">
                      <a16:colId xmlns:a16="http://schemas.microsoft.com/office/drawing/2014/main" val="2266067368"/>
                    </a:ext>
                  </a:extLst>
                </a:gridCol>
              </a:tblGrid>
              <a:tr h="409779">
                <a:tc>
                  <a:txBody>
                    <a:bodyPr/>
                    <a:lstStyle/>
                    <a:p>
                      <a:r>
                        <a:rPr lang="en-GB" b="1" dirty="0" err="1">
                          <a:effectLst/>
                          <a:latin typeface="Calibri" panose="020F0502020204030204" pitchFamily="34" charset="0"/>
                        </a:rPr>
                        <a:t>qseqid</a:t>
                      </a:r>
                      <a:endParaRPr lang="en-GB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err="1">
                          <a:effectLst/>
                          <a:latin typeface="Calibri" panose="020F0502020204030204" pitchFamily="34" charset="0"/>
                        </a:rPr>
                        <a:t>pident</a:t>
                      </a:r>
                      <a:endParaRPr lang="en-GB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effectLst/>
                          <a:latin typeface="Calibri" panose="020F0502020204030204" pitchFamily="34" charset="0"/>
                        </a:rPr>
                        <a:t>length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err="1">
                          <a:effectLst/>
                          <a:latin typeface="Calibri" panose="020F0502020204030204" pitchFamily="34" charset="0"/>
                        </a:rPr>
                        <a:t>evalue</a:t>
                      </a:r>
                      <a:endParaRPr lang="en-GB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 err="1">
                          <a:effectLst/>
                          <a:latin typeface="Calibri" panose="020F0502020204030204" pitchFamily="34" charset="0"/>
                        </a:rPr>
                        <a:t>bitscore</a:t>
                      </a:r>
                      <a:endParaRPr lang="en-GB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2045533"/>
                  </a:ext>
                </a:extLst>
              </a:tr>
              <a:tr h="409779"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Calibri" panose="020F0502020204030204" pitchFamily="34" charset="0"/>
                        </a:rPr>
                        <a:t>group_100625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effectLst/>
                          <a:latin typeface="Calibri" panose="020F0502020204030204" pitchFamily="34" charset="0"/>
                        </a:rPr>
                        <a:t>39.8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effectLst/>
                          <a:latin typeface="Calibri" panose="020F0502020204030204" pitchFamily="34" charset="0"/>
                        </a:rPr>
                        <a:t>650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effectLst/>
                          <a:latin typeface="Calibri" panose="020F0502020204030204" pitchFamily="34" charset="0"/>
                        </a:rPr>
                        <a:t>5.99E-128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effectLst/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2682988"/>
                  </a:ext>
                </a:extLst>
              </a:tr>
              <a:tr h="409779">
                <a:tc>
                  <a:txBody>
                    <a:bodyPr/>
                    <a:lstStyle/>
                    <a:p>
                      <a:r>
                        <a:rPr lang="en-GB" sz="1600" b="1" dirty="0">
                          <a:effectLst/>
                          <a:latin typeface="Calibri" panose="020F0502020204030204" pitchFamily="34" charset="0"/>
                        </a:rPr>
                        <a:t>group_111983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effectLst/>
                          <a:latin typeface="Calibri" panose="020F0502020204030204" pitchFamily="34" charset="0"/>
                        </a:rPr>
                        <a:t>42.9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effectLst/>
                          <a:latin typeface="Calibri" panose="020F0502020204030204" pitchFamily="34" charset="0"/>
                        </a:rPr>
                        <a:t>254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effectLst/>
                          <a:latin typeface="Calibri" panose="020F0502020204030204" pitchFamily="34" charset="0"/>
                        </a:rPr>
                        <a:t>2.72E-52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effectLst/>
                          <a:latin typeface="Calibri" panose="020F0502020204030204" pitchFamily="34" charset="0"/>
                        </a:rPr>
                        <a:t>182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2875780"/>
                  </a:ext>
                </a:extLst>
              </a:tr>
              <a:tr h="409779"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  <a:latin typeface="Calibri" panose="020F0502020204030204" pitchFamily="34" charset="0"/>
                        </a:rPr>
                        <a:t>group_141344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effectLst/>
                          <a:latin typeface="Calibri" panose="020F0502020204030204" pitchFamily="34" charset="0"/>
                        </a:rPr>
                        <a:t>39.5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effectLst/>
                          <a:latin typeface="Calibri" panose="020F0502020204030204" pitchFamily="34" charset="0"/>
                        </a:rPr>
                        <a:t>650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effectLst/>
                          <a:latin typeface="Calibri" panose="020F0502020204030204" pitchFamily="34" charset="0"/>
                        </a:rPr>
                        <a:t>1.93E-129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effectLst/>
                          <a:latin typeface="Calibri" panose="020F0502020204030204" pitchFamily="34" charset="0"/>
                        </a:rPr>
                        <a:t>404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4167092"/>
                  </a:ext>
                </a:extLst>
              </a:tr>
              <a:tr h="409779">
                <a:tc>
                  <a:txBody>
                    <a:bodyPr/>
                    <a:lstStyle/>
                    <a:p>
                      <a:r>
                        <a:rPr lang="en-GB" sz="1400" b="0" dirty="0">
                          <a:effectLst/>
                          <a:latin typeface="Calibri" panose="020F0502020204030204" pitchFamily="34" charset="0"/>
                        </a:rPr>
                        <a:t>group_175425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effectLst/>
                          <a:latin typeface="Calibri" panose="020F0502020204030204" pitchFamily="34" charset="0"/>
                        </a:rPr>
                        <a:t>39.8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effectLst/>
                          <a:latin typeface="Calibri" panose="020F0502020204030204" pitchFamily="34" charset="0"/>
                        </a:rPr>
                        <a:t>650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effectLst/>
                          <a:latin typeface="Calibri" panose="020F0502020204030204" pitchFamily="34" charset="0"/>
                        </a:rPr>
                        <a:t>5.99E-128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effectLst/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9234219"/>
                  </a:ext>
                </a:extLst>
              </a:tr>
              <a:tr h="409779"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Calibri" panose="020F0502020204030204" pitchFamily="34" charset="0"/>
                        </a:rPr>
                        <a:t>group_72509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effectLst/>
                          <a:latin typeface="Calibri" panose="020F0502020204030204" pitchFamily="34" charset="0"/>
                        </a:rPr>
                        <a:t>45.2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effectLst/>
                          <a:latin typeface="Calibri" panose="020F0502020204030204" pitchFamily="34" charset="0"/>
                        </a:rPr>
                        <a:t>573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effectLst/>
                          <a:latin typeface="Calibri" panose="020F0502020204030204" pitchFamily="34" charset="0"/>
                        </a:rPr>
                        <a:t>2.51E-170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effectLst/>
                          <a:latin typeface="Calibri" panose="020F0502020204030204" pitchFamily="34" charset="0"/>
                        </a:rPr>
                        <a:t>505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197490"/>
                  </a:ext>
                </a:extLst>
              </a:tr>
              <a:tr h="409779"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latin typeface="Calibri" panose="020F0502020204030204" pitchFamily="34" charset="0"/>
                        </a:rPr>
                        <a:t>group_79621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effectLst/>
                          <a:latin typeface="Calibri" panose="020F0502020204030204" pitchFamily="34" charset="0"/>
                        </a:rPr>
                        <a:t>44.5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effectLst/>
                          <a:latin typeface="Calibri" panose="020F0502020204030204" pitchFamily="34" charset="0"/>
                        </a:rPr>
                        <a:t>290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effectLst/>
                          <a:latin typeface="Calibri" panose="020F0502020204030204" pitchFamily="34" charset="0"/>
                        </a:rPr>
                        <a:t>5.72E-58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>
                          <a:effectLst/>
                          <a:latin typeface="Calibri" panose="020F0502020204030204" pitchFamily="34" charset="0"/>
                        </a:rPr>
                        <a:t>205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0861239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85EA03D3-BC2A-EDE2-58CB-1AC3E7CB7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8626" y="4438328"/>
            <a:ext cx="3187700" cy="2070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18A6EC-C084-9A38-8E33-008F37F4C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25" y="4806615"/>
            <a:ext cx="71247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69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18E3B0-F548-7B39-B2C6-6E99DF744F02}"/>
              </a:ext>
            </a:extLst>
          </p:cNvPr>
          <p:cNvSpPr txBox="1"/>
          <p:nvPr/>
        </p:nvSpPr>
        <p:spPr>
          <a:xfrm>
            <a:off x="0" y="238244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Plenty of stuff to do…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3A7F18-E19B-3A2C-AE4C-1C302FF9C004}"/>
              </a:ext>
            </a:extLst>
          </p:cNvPr>
          <p:cNvSpPr txBox="1"/>
          <p:nvPr/>
        </p:nvSpPr>
        <p:spPr>
          <a:xfrm>
            <a:off x="609600" y="1155700"/>
            <a:ext cx="109093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tons of analysis to do with all this information: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MLST analysis of strains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Fix list of reference genes, remove sequences with high similarity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protein structure prediction (with AlphaFold2, ESM or others)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EggNog</a:t>
            </a:r>
            <a:r>
              <a:rPr lang="en-US" dirty="0"/>
              <a:t> functions analysis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Functional space of proteins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 functional space with structural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D0A504F-CAA2-36A8-74DF-D0C2A2B1788B}"/>
              </a:ext>
            </a:extLst>
          </p:cNvPr>
          <p:cNvGrpSpPr/>
          <p:nvPr/>
        </p:nvGrpSpPr>
        <p:grpSpPr>
          <a:xfrm>
            <a:off x="1804807" y="3782722"/>
            <a:ext cx="8164141" cy="2837034"/>
            <a:chOff x="711502" y="1756908"/>
            <a:chExt cx="9917795" cy="3446428"/>
          </a:xfrm>
        </p:grpSpPr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EC453727-3699-FF1B-BE9A-219B80DA9CDF}"/>
                </a:ext>
              </a:extLst>
            </p:cNvPr>
            <p:cNvSpPr/>
            <p:nvPr/>
          </p:nvSpPr>
          <p:spPr>
            <a:xfrm>
              <a:off x="1897885" y="4074928"/>
              <a:ext cx="8589522" cy="1128408"/>
            </a:xfrm>
            <a:prstGeom prst="parallelogram">
              <a:avLst>
                <a:gd name="adj" fmla="val 253268"/>
              </a:avLst>
            </a:prstGeom>
            <a:gradFill flip="none" rotWithShape="1">
              <a:gsLst>
                <a:gs pos="100000">
                  <a:schemeClr val="accent2">
                    <a:lumMod val="75000"/>
                  </a:schemeClr>
                </a:gs>
                <a:gs pos="55000">
                  <a:schemeClr val="accent2">
                    <a:lumMod val="60000"/>
                    <a:lumOff val="40000"/>
                  </a:schemeClr>
                </a:gs>
                <a:gs pos="20000">
                  <a:schemeClr val="bg1"/>
                </a:gs>
              </a:gsLst>
              <a:lin ang="135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1D059C6-5C98-1F38-7B59-93DE5A6A9709}"/>
                </a:ext>
              </a:extLst>
            </p:cNvPr>
            <p:cNvSpPr/>
            <p:nvPr/>
          </p:nvSpPr>
          <p:spPr>
            <a:xfrm rot="21294566">
              <a:off x="4779772" y="4157607"/>
              <a:ext cx="434335" cy="245497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79CE3EE-48A8-B067-8B67-F165419D6917}"/>
                </a:ext>
              </a:extLst>
            </p:cNvPr>
            <p:cNvSpPr/>
            <p:nvPr/>
          </p:nvSpPr>
          <p:spPr>
            <a:xfrm rot="21294566">
              <a:off x="4846871" y="4806766"/>
              <a:ext cx="434335" cy="245497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5FDB81C-AE13-77B3-5717-936BDAE31784}"/>
                </a:ext>
              </a:extLst>
            </p:cNvPr>
            <p:cNvSpPr/>
            <p:nvPr/>
          </p:nvSpPr>
          <p:spPr>
            <a:xfrm rot="21294566">
              <a:off x="5890165" y="4440675"/>
              <a:ext cx="434335" cy="245497"/>
            </a:xfrm>
            <a:prstGeom prst="ellipse">
              <a:avLst/>
            </a:prstGeom>
            <a:solidFill>
              <a:srgbClr val="FF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989994D-7B1F-6791-AC13-CED320DA1772}"/>
                </a:ext>
              </a:extLst>
            </p:cNvPr>
            <p:cNvSpPr/>
            <p:nvPr/>
          </p:nvSpPr>
          <p:spPr>
            <a:xfrm rot="21294566">
              <a:off x="8325402" y="4157607"/>
              <a:ext cx="434335" cy="245497"/>
            </a:xfrm>
            <a:prstGeom prst="ellipse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410A714-24D9-7A5B-98B6-40A38CBF99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94122" y="2231859"/>
              <a:ext cx="112755" cy="2052000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863FD3A-86C9-41EB-3EA2-8911F23375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3468" y="2672221"/>
              <a:ext cx="580584" cy="2257293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A791028-205F-4B1A-41EE-3F48999EC4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92646" y="2247518"/>
              <a:ext cx="580584" cy="22572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EE24757-3191-B46F-0DFE-66FDA45B9FFD}"/>
                </a:ext>
              </a:extLst>
            </p:cNvPr>
            <p:cNvCxnSpPr>
              <a:cxnSpLocks/>
            </p:cNvCxnSpPr>
            <p:nvPr/>
          </p:nvCxnSpPr>
          <p:spPr>
            <a:xfrm>
              <a:off x="7812807" y="2511201"/>
              <a:ext cx="729762" cy="1769154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1881F36C-E685-6B99-50ED-C9035B6E0ABF}"/>
                </a:ext>
              </a:extLst>
            </p:cNvPr>
            <p:cNvSpPr/>
            <p:nvPr/>
          </p:nvSpPr>
          <p:spPr>
            <a:xfrm>
              <a:off x="2039775" y="1900796"/>
              <a:ext cx="8589522" cy="1128408"/>
            </a:xfrm>
            <a:prstGeom prst="parallelogram">
              <a:avLst>
                <a:gd name="adj" fmla="val 253268"/>
              </a:avLst>
            </a:prstGeom>
            <a:gradFill flip="none" rotWithShape="1">
              <a:gsLst>
                <a:gs pos="100000">
                  <a:schemeClr val="accent1">
                    <a:lumMod val="75000"/>
                  </a:schemeClr>
                </a:gs>
                <a:gs pos="55000">
                  <a:schemeClr val="accent1">
                    <a:lumMod val="60000"/>
                    <a:lumOff val="40000"/>
                    <a:alpha val="67789"/>
                  </a:schemeClr>
                </a:gs>
                <a:gs pos="20000">
                  <a:schemeClr val="bg1"/>
                </a:gs>
              </a:gsLst>
              <a:lin ang="135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4E826C0-DD3A-3A1D-2A06-C640CB5597F0}"/>
                </a:ext>
              </a:extLst>
            </p:cNvPr>
            <p:cNvSpPr txBox="1"/>
            <p:nvPr/>
          </p:nvSpPr>
          <p:spPr>
            <a:xfrm>
              <a:off x="774564" y="1756908"/>
              <a:ext cx="17427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functional</a:t>
              </a:r>
              <a:r>
                <a:rPr lang="en-US" dirty="0"/>
                <a:t> space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36FB2E7-0935-32D1-4DA6-1181C3FFDFA8}"/>
                </a:ext>
              </a:extLst>
            </p:cNvPr>
            <p:cNvSpPr txBox="1"/>
            <p:nvPr/>
          </p:nvSpPr>
          <p:spPr>
            <a:xfrm>
              <a:off x="711502" y="4321432"/>
              <a:ext cx="1693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structural</a:t>
              </a:r>
              <a:r>
                <a:rPr lang="en-US" dirty="0"/>
                <a:t> space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A17E986-51A9-F7D4-106A-6254B4C116A0}"/>
                </a:ext>
              </a:extLst>
            </p:cNvPr>
            <p:cNvSpPr/>
            <p:nvPr/>
          </p:nvSpPr>
          <p:spPr>
            <a:xfrm rot="21294566">
              <a:off x="4878817" y="2109858"/>
              <a:ext cx="434335" cy="245497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0C3E4F3-A751-583A-0829-5D977FD492AB}"/>
                </a:ext>
              </a:extLst>
            </p:cNvPr>
            <p:cNvSpPr/>
            <p:nvPr/>
          </p:nvSpPr>
          <p:spPr>
            <a:xfrm rot="21294566">
              <a:off x="5406355" y="2549473"/>
              <a:ext cx="434335" cy="245497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4D933D7-34FC-E519-5C74-D6264E041051}"/>
                </a:ext>
              </a:extLst>
            </p:cNvPr>
            <p:cNvSpPr/>
            <p:nvPr/>
          </p:nvSpPr>
          <p:spPr>
            <a:xfrm rot="21294566">
              <a:off x="6540563" y="2145026"/>
              <a:ext cx="434335" cy="245497"/>
            </a:xfrm>
            <a:prstGeom prst="ellipse">
              <a:avLst/>
            </a:prstGeom>
            <a:solidFill>
              <a:srgbClr val="FF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70F3644-FADE-9C25-01DA-D88B66E2AE9E}"/>
                </a:ext>
              </a:extLst>
            </p:cNvPr>
            <p:cNvSpPr/>
            <p:nvPr/>
          </p:nvSpPr>
          <p:spPr>
            <a:xfrm rot="21294566">
              <a:off x="7595640" y="2417587"/>
              <a:ext cx="434335" cy="245497"/>
            </a:xfrm>
            <a:prstGeom prst="ellipse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99749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Yellow question mark">
            <a:extLst>
              <a:ext uri="{FF2B5EF4-FFF2-40B4-BE49-F238E27FC236}">
                <a16:creationId xmlns:a16="http://schemas.microsoft.com/office/drawing/2014/main" id="{914D2BBD-CD58-B697-C9D7-690D9BEB97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21" r="593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82EF23-2DEB-6177-D95F-849178F267B6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Any questions?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4601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B02C6D-20C0-00EC-D7C2-19E8E09C56AF}"/>
              </a:ext>
            </a:extLst>
          </p:cNvPr>
          <p:cNvSpPr txBox="1"/>
          <p:nvPr/>
        </p:nvSpPr>
        <p:spPr>
          <a:xfrm>
            <a:off x="8226743" y="306764"/>
            <a:ext cx="374046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Multiple definitions:</a:t>
            </a:r>
          </a:p>
          <a:p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Sequence thresholds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Phylogenetic concept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The </a:t>
            </a:r>
            <a:r>
              <a:rPr lang="en-US" sz="1600" b="1" dirty="0">
                <a:solidFill>
                  <a:schemeClr val="bg1">
                    <a:lumMod val="75000"/>
                  </a:schemeClr>
                </a:solidFill>
              </a:rPr>
              <a:t>S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table </a:t>
            </a:r>
            <a:r>
              <a:rPr lang="en-US" sz="1600" b="1" dirty="0">
                <a:solidFill>
                  <a:schemeClr val="bg1">
                    <a:lumMod val="75000"/>
                  </a:schemeClr>
                </a:solidFill>
              </a:rPr>
              <a:t>E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cotype </a:t>
            </a:r>
            <a:r>
              <a:rPr lang="en-US" sz="1600" b="1" dirty="0">
                <a:solidFill>
                  <a:schemeClr val="bg1">
                    <a:lumMod val="75000"/>
                  </a:schemeClr>
                </a:solidFill>
              </a:rPr>
              <a:t>M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odel (SEM)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The </a:t>
            </a:r>
            <a:r>
              <a:rPr lang="en-US" sz="1600" b="1" dirty="0">
                <a:solidFill>
                  <a:schemeClr val="bg1">
                    <a:lumMod val="75000"/>
                  </a:schemeClr>
                </a:solidFill>
              </a:rPr>
              <a:t>B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iological </a:t>
            </a:r>
            <a:r>
              <a:rPr lang="en-US" sz="1600" b="1" dirty="0">
                <a:solidFill>
                  <a:schemeClr val="bg1">
                    <a:lumMod val="75000"/>
                  </a:schemeClr>
                </a:solidFill>
              </a:rPr>
              <a:t>S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pecies </a:t>
            </a:r>
            <a:r>
              <a:rPr lang="en-US" sz="1600" b="1" dirty="0">
                <a:solidFill>
                  <a:schemeClr val="bg1">
                    <a:lumMod val="75000"/>
                  </a:schemeClr>
                </a:solidFill>
              </a:rPr>
              <a:t>C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oncept (BSC)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Mixed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E38EC4-49D6-8331-2165-AD6CD4D399AA}"/>
              </a:ext>
            </a:extLst>
          </p:cNvPr>
          <p:cNvSpPr txBox="1"/>
          <p:nvPr/>
        </p:nvSpPr>
        <p:spPr>
          <a:xfrm>
            <a:off x="648653" y="2283685"/>
            <a:ext cx="485282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OTU: Operational Taxonomic Units</a:t>
            </a:r>
          </a:p>
          <a:p>
            <a:r>
              <a:rPr lang="en-US" dirty="0"/>
              <a:t>97% 16S, 70% genome hybridization</a:t>
            </a:r>
          </a:p>
          <a:p>
            <a:endParaRPr lang="en-US" dirty="0"/>
          </a:p>
          <a:p>
            <a:r>
              <a:rPr lang="en-US" b="1" dirty="0"/>
              <a:t>ANI </a:t>
            </a:r>
            <a:r>
              <a:rPr lang="en-US" dirty="0"/>
              <a:t>(Average Nucleotide Identity) 95%</a:t>
            </a:r>
          </a:p>
          <a:p>
            <a:endParaRPr lang="en-US" dirty="0"/>
          </a:p>
          <a:p>
            <a:r>
              <a:rPr lang="en-US" b="1" dirty="0"/>
              <a:t>Problems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Several 16S copies that can display &gt;97% divergence (</a:t>
            </a:r>
            <a:r>
              <a:rPr lang="en-US" i="1" dirty="0" err="1"/>
              <a:t>Thermoanaerobacter</a:t>
            </a:r>
            <a:r>
              <a:rPr lang="en-US" i="1" dirty="0"/>
              <a:t> </a:t>
            </a:r>
            <a:r>
              <a:rPr lang="en-US" i="1" dirty="0" err="1"/>
              <a:t>terngcongensis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resolution in 16S (Prochlorococcus are single group with 16S but diverse with ANI)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ANI: seq identity can be different across the genome 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765D47F-C50A-BADE-10B4-B4644EC22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209" y="2618190"/>
            <a:ext cx="5854072" cy="315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A577B4-4B0F-17B4-9608-A95C4C518058}"/>
              </a:ext>
            </a:extLst>
          </p:cNvPr>
          <p:cNvSpPr txBox="1"/>
          <p:nvPr/>
        </p:nvSpPr>
        <p:spPr>
          <a:xfrm>
            <a:off x="648653" y="752594"/>
            <a:ext cx="609790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What is a bacterial species?</a:t>
            </a:r>
          </a:p>
          <a:p>
            <a:r>
              <a:rPr lang="en-US" sz="2000" b="1" dirty="0"/>
              <a:t>Sequence thresholds</a:t>
            </a:r>
            <a:r>
              <a:rPr lang="en-US" sz="3200" b="1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A83DB9-BB66-DCD3-463F-A937B5A207AB}"/>
              </a:ext>
            </a:extLst>
          </p:cNvPr>
          <p:cNvSpPr txBox="1"/>
          <p:nvPr/>
        </p:nvSpPr>
        <p:spPr>
          <a:xfrm>
            <a:off x="10096976" y="5833117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>
                <a:solidFill>
                  <a:schemeClr val="bg1">
                    <a:lumMod val="75000"/>
                  </a:schemeClr>
                </a:solidFill>
              </a:rPr>
              <a:t>wikipedia</a:t>
            </a:r>
            <a:endParaRPr lang="en-US" sz="1400" i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993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BEA640-76E5-D804-92F7-CC346E9B4F45}"/>
              </a:ext>
            </a:extLst>
          </p:cNvPr>
          <p:cNvSpPr txBox="1"/>
          <p:nvPr/>
        </p:nvSpPr>
        <p:spPr>
          <a:xfrm>
            <a:off x="8226743" y="306764"/>
            <a:ext cx="374046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Multiple definitions:</a:t>
            </a:r>
          </a:p>
          <a:p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Sequence thresholds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Phylogenetic concept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The </a:t>
            </a:r>
            <a:r>
              <a:rPr lang="en-US" sz="1600" b="1" dirty="0">
                <a:solidFill>
                  <a:schemeClr val="bg1">
                    <a:lumMod val="75000"/>
                  </a:schemeClr>
                </a:solidFill>
              </a:rPr>
              <a:t>S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table </a:t>
            </a:r>
            <a:r>
              <a:rPr lang="en-US" sz="1600" b="1" dirty="0">
                <a:solidFill>
                  <a:schemeClr val="bg1">
                    <a:lumMod val="75000"/>
                  </a:schemeClr>
                </a:solidFill>
              </a:rPr>
              <a:t>E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cotype </a:t>
            </a:r>
            <a:r>
              <a:rPr lang="en-US" sz="1600" b="1" dirty="0">
                <a:solidFill>
                  <a:schemeClr val="bg1">
                    <a:lumMod val="75000"/>
                  </a:schemeClr>
                </a:solidFill>
              </a:rPr>
              <a:t>M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odel (SEM)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The </a:t>
            </a:r>
            <a:r>
              <a:rPr lang="en-US" sz="1600" b="1" dirty="0">
                <a:solidFill>
                  <a:schemeClr val="bg1">
                    <a:lumMod val="75000"/>
                  </a:schemeClr>
                </a:solidFill>
              </a:rPr>
              <a:t>B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iological </a:t>
            </a:r>
            <a:r>
              <a:rPr lang="en-US" sz="1600" b="1" dirty="0">
                <a:solidFill>
                  <a:schemeClr val="bg1">
                    <a:lumMod val="75000"/>
                  </a:schemeClr>
                </a:solidFill>
              </a:rPr>
              <a:t>S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pecies </a:t>
            </a:r>
            <a:r>
              <a:rPr lang="en-US" sz="1600" b="1" dirty="0">
                <a:solidFill>
                  <a:schemeClr val="bg1">
                    <a:lumMod val="75000"/>
                  </a:schemeClr>
                </a:solidFill>
              </a:rPr>
              <a:t>C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oncept (BSC)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Mixed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8789E9-CD37-45E4-CDA0-A7BE5767EAAF}"/>
              </a:ext>
            </a:extLst>
          </p:cNvPr>
          <p:cNvSpPr txBox="1"/>
          <p:nvPr/>
        </p:nvSpPr>
        <p:spPr>
          <a:xfrm>
            <a:off x="648653" y="752594"/>
            <a:ext cx="609790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What is a bacterial species?</a:t>
            </a:r>
          </a:p>
          <a:p>
            <a:r>
              <a:rPr lang="en-US" sz="2000" b="1" dirty="0"/>
              <a:t>Phylogenetic concept</a:t>
            </a:r>
            <a:r>
              <a:rPr lang="en-US" sz="3200" b="1" dirty="0"/>
              <a:t> 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043B8195-55EF-F5BE-5F7B-1D62923029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68"/>
          <a:stretch/>
        </p:blipFill>
        <p:spPr bwMode="auto">
          <a:xfrm>
            <a:off x="5937504" y="2987040"/>
            <a:ext cx="5843814" cy="291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948F94-E42A-F74E-D3AB-0F71B5D13CBB}"/>
              </a:ext>
            </a:extLst>
          </p:cNvPr>
          <p:cNvSpPr txBox="1"/>
          <p:nvPr/>
        </p:nvSpPr>
        <p:spPr>
          <a:xfrm>
            <a:off x="648653" y="2283685"/>
            <a:ext cx="48528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Evolutionary relationships </a:t>
            </a:r>
            <a:r>
              <a:rPr lang="en-US" dirty="0"/>
              <a:t>between clades</a:t>
            </a:r>
          </a:p>
          <a:p>
            <a:endParaRPr lang="en-US" dirty="0"/>
          </a:p>
          <a:p>
            <a:r>
              <a:rPr lang="en-US" dirty="0"/>
              <a:t>We look for monophyletic clades, but also exclusivity (groups of taxa more related to one another without the necessity of being monophyletic)</a:t>
            </a:r>
          </a:p>
          <a:p>
            <a:endParaRPr lang="en-US" dirty="0"/>
          </a:p>
          <a:p>
            <a:r>
              <a:rPr lang="en-US" b="1" dirty="0"/>
              <a:t>Problems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Computationally demanding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Bias for uneven 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Difficult to use the “right” evolution model for tree</a:t>
            </a:r>
          </a:p>
        </p:txBody>
      </p:sp>
    </p:spTree>
    <p:extLst>
      <p:ext uri="{BB962C8B-B14F-4D97-AF65-F5344CB8AC3E}">
        <p14:creationId xmlns:p14="http://schemas.microsoft.com/office/powerpoint/2010/main" val="669023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1D51E9-C872-7EE0-E9A8-38C3355745DA}"/>
              </a:ext>
            </a:extLst>
          </p:cNvPr>
          <p:cNvSpPr txBox="1"/>
          <p:nvPr/>
        </p:nvSpPr>
        <p:spPr>
          <a:xfrm>
            <a:off x="8226743" y="306764"/>
            <a:ext cx="374046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Multiple definitions:</a:t>
            </a:r>
          </a:p>
          <a:p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Sequence thresholds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Phylogenetic concept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The </a:t>
            </a:r>
            <a:r>
              <a:rPr lang="en-US" sz="1600" b="1" dirty="0"/>
              <a:t>S</a:t>
            </a:r>
            <a:r>
              <a:rPr lang="en-US" sz="1600" dirty="0"/>
              <a:t>table </a:t>
            </a:r>
            <a:r>
              <a:rPr lang="en-US" sz="1600" b="1" dirty="0"/>
              <a:t>E</a:t>
            </a:r>
            <a:r>
              <a:rPr lang="en-US" sz="1600" dirty="0"/>
              <a:t>cotype </a:t>
            </a:r>
            <a:r>
              <a:rPr lang="en-US" sz="1600" b="1" dirty="0"/>
              <a:t>M</a:t>
            </a:r>
            <a:r>
              <a:rPr lang="en-US" sz="1600" dirty="0"/>
              <a:t>odel (SEM)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The </a:t>
            </a:r>
            <a:r>
              <a:rPr lang="en-US" sz="1600" b="1" dirty="0">
                <a:solidFill>
                  <a:schemeClr val="bg1">
                    <a:lumMod val="75000"/>
                  </a:schemeClr>
                </a:solidFill>
              </a:rPr>
              <a:t>B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iological </a:t>
            </a:r>
            <a:r>
              <a:rPr lang="en-US" sz="1600" b="1" dirty="0">
                <a:solidFill>
                  <a:schemeClr val="bg1">
                    <a:lumMod val="75000"/>
                  </a:schemeClr>
                </a:solidFill>
              </a:rPr>
              <a:t>S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pecies </a:t>
            </a:r>
            <a:r>
              <a:rPr lang="en-US" sz="1600" b="1" dirty="0">
                <a:solidFill>
                  <a:schemeClr val="bg1">
                    <a:lumMod val="75000"/>
                  </a:schemeClr>
                </a:solidFill>
              </a:rPr>
              <a:t>C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oncept (BSC)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Mixed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283983-614D-E490-D8F6-1F59151916D4}"/>
              </a:ext>
            </a:extLst>
          </p:cNvPr>
          <p:cNvSpPr txBox="1"/>
          <p:nvPr/>
        </p:nvSpPr>
        <p:spPr>
          <a:xfrm>
            <a:off x="648653" y="752594"/>
            <a:ext cx="609790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What is a bacterial species?</a:t>
            </a:r>
          </a:p>
          <a:p>
            <a:r>
              <a:rPr lang="en-US" sz="2000" b="1" dirty="0"/>
              <a:t>Phylogenetic concept</a:t>
            </a:r>
            <a:r>
              <a:rPr lang="en-US" sz="3200" b="1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08790D-5706-34EC-6464-A8457DAB3854}"/>
              </a:ext>
            </a:extLst>
          </p:cNvPr>
          <p:cNvSpPr txBox="1"/>
          <p:nvPr/>
        </p:nvSpPr>
        <p:spPr>
          <a:xfrm>
            <a:off x="7303008" y="5966991"/>
            <a:ext cx="457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>
                <a:solidFill>
                  <a:schemeClr val="bg1">
                    <a:lumMod val="75000"/>
                  </a:schemeClr>
                </a:solidFill>
              </a:rPr>
              <a:t>Kopac</a:t>
            </a:r>
            <a:r>
              <a:rPr lang="en-US" sz="1400" i="1" dirty="0">
                <a:solidFill>
                  <a:schemeClr val="bg1">
                    <a:lumMod val="75000"/>
                  </a:schemeClr>
                </a:solidFill>
              </a:rPr>
              <a:t> et al, Applied and Environmental Microbiology, 2014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8BC09131-8BAB-EF21-C27B-9E33EFB88A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500" b="50000"/>
          <a:stretch/>
        </p:blipFill>
        <p:spPr bwMode="auto">
          <a:xfrm>
            <a:off x="8314681" y="2521227"/>
            <a:ext cx="2548128" cy="344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C9EEE9-597F-A53D-1F43-330CF8E97A90}"/>
              </a:ext>
            </a:extLst>
          </p:cNvPr>
          <p:cNvSpPr txBox="1"/>
          <p:nvPr/>
        </p:nvSpPr>
        <p:spPr>
          <a:xfrm>
            <a:off x="648653" y="2283685"/>
            <a:ext cx="48528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Bacterial strains competition for same resources lead to </a:t>
            </a:r>
            <a:r>
              <a:rPr lang="en-US" b="1" dirty="0"/>
              <a:t>genome sweeps</a:t>
            </a:r>
            <a:r>
              <a:rPr lang="en-US" dirty="0"/>
              <a:t> and fixation of a single genome (new species). Produces </a:t>
            </a:r>
            <a:r>
              <a:rPr lang="en-US" b="1" dirty="0"/>
              <a:t>cohesion through eradication </a:t>
            </a:r>
            <a:r>
              <a:rPr lang="en-US" dirty="0"/>
              <a:t>of the other bacteria (and gene flow)</a:t>
            </a:r>
          </a:p>
          <a:p>
            <a:endParaRPr lang="en-US" dirty="0"/>
          </a:p>
          <a:p>
            <a:r>
              <a:rPr lang="en-US" b="1" dirty="0"/>
              <a:t>Problems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 strain does not reflect the whole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Stable core genome + scattered accessory genome: a strain can change species!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Genome sweeps are rare in bacteria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Really difficult to gain knowledge from the ecology of organisms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SEM could still be relevant for </a:t>
            </a:r>
            <a:r>
              <a:rPr lang="en-US" b="1" dirty="0"/>
              <a:t>highly clonal </a:t>
            </a:r>
            <a:r>
              <a:rPr lang="en-US" dirty="0"/>
              <a:t>species</a:t>
            </a:r>
          </a:p>
        </p:txBody>
      </p:sp>
    </p:spTree>
    <p:extLst>
      <p:ext uri="{BB962C8B-B14F-4D97-AF65-F5344CB8AC3E}">
        <p14:creationId xmlns:p14="http://schemas.microsoft.com/office/powerpoint/2010/main" val="11125829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201F9D-76D1-3998-FF59-8AADA33DCB5F}"/>
              </a:ext>
            </a:extLst>
          </p:cNvPr>
          <p:cNvSpPr txBox="1"/>
          <p:nvPr/>
        </p:nvSpPr>
        <p:spPr>
          <a:xfrm>
            <a:off x="8226743" y="306764"/>
            <a:ext cx="374046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Multiple definitions:</a:t>
            </a:r>
          </a:p>
          <a:p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Sequence thresholds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Phylogenetic concept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The </a:t>
            </a:r>
            <a:r>
              <a:rPr lang="en-US" sz="1600" b="1" dirty="0">
                <a:solidFill>
                  <a:schemeClr val="bg1">
                    <a:lumMod val="75000"/>
                  </a:schemeClr>
                </a:solidFill>
              </a:rPr>
              <a:t>S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table </a:t>
            </a:r>
            <a:r>
              <a:rPr lang="en-US" sz="1600" b="1" dirty="0">
                <a:solidFill>
                  <a:schemeClr val="bg1">
                    <a:lumMod val="75000"/>
                  </a:schemeClr>
                </a:solidFill>
              </a:rPr>
              <a:t>E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cotype </a:t>
            </a:r>
            <a:r>
              <a:rPr lang="en-US" sz="1600" b="1" dirty="0">
                <a:solidFill>
                  <a:schemeClr val="bg1">
                    <a:lumMod val="75000"/>
                  </a:schemeClr>
                </a:solidFill>
              </a:rPr>
              <a:t>M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odel (SEM)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The </a:t>
            </a:r>
            <a:r>
              <a:rPr lang="en-US" sz="1600" b="1" dirty="0"/>
              <a:t>B</a:t>
            </a:r>
            <a:r>
              <a:rPr lang="en-US" sz="1600" dirty="0"/>
              <a:t>iological </a:t>
            </a:r>
            <a:r>
              <a:rPr lang="en-US" sz="1600" b="1" dirty="0"/>
              <a:t>S</a:t>
            </a:r>
            <a:r>
              <a:rPr lang="en-US" sz="1600" dirty="0"/>
              <a:t>pecies </a:t>
            </a:r>
            <a:r>
              <a:rPr lang="en-US" sz="1600" b="1" dirty="0"/>
              <a:t>C</a:t>
            </a:r>
            <a:r>
              <a:rPr lang="en-US" sz="1600" dirty="0"/>
              <a:t>oncept (BSC)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Mixed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BB4CC4-90CF-1BB2-4DEC-AE5064B3DEA5}"/>
              </a:ext>
            </a:extLst>
          </p:cNvPr>
          <p:cNvSpPr txBox="1"/>
          <p:nvPr/>
        </p:nvSpPr>
        <p:spPr>
          <a:xfrm>
            <a:off x="648653" y="752594"/>
            <a:ext cx="609790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What is a bacterial species?</a:t>
            </a:r>
          </a:p>
          <a:p>
            <a:r>
              <a:rPr lang="en-US" sz="2000" b="1" dirty="0"/>
              <a:t>Biological Species Concept</a:t>
            </a:r>
            <a:r>
              <a:rPr lang="en-US" sz="3200" b="1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F9B14A-3407-D360-A918-4B5F8BE5F58B}"/>
              </a:ext>
            </a:extLst>
          </p:cNvPr>
          <p:cNvSpPr txBox="1"/>
          <p:nvPr/>
        </p:nvSpPr>
        <p:spPr>
          <a:xfrm>
            <a:off x="648653" y="2283685"/>
            <a:ext cx="49177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the concept of </a:t>
            </a:r>
            <a:r>
              <a:rPr lang="en-US" b="1" dirty="0"/>
              <a:t>genetic cohesion </a:t>
            </a:r>
            <a:r>
              <a:rPr lang="en-US" dirty="0"/>
              <a:t>through </a:t>
            </a:r>
            <a:r>
              <a:rPr lang="en-US" b="1" dirty="0"/>
              <a:t>gene flow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Gene flow == homologous recombination</a:t>
            </a:r>
          </a:p>
          <a:p>
            <a:endParaRPr lang="en-US" dirty="0"/>
          </a:p>
          <a:p>
            <a:r>
              <a:rPr lang="en-US" dirty="0"/>
              <a:t>Enough gene flow can spread alleles to entire population. Gene flow and HGT occur primarily </a:t>
            </a:r>
            <a:r>
              <a:rPr lang="en-US" i="1" dirty="0"/>
              <a:t>within</a:t>
            </a:r>
            <a:r>
              <a:rPr lang="en-US" dirty="0"/>
              <a:t> the same species (machine repair system)</a:t>
            </a:r>
          </a:p>
          <a:p>
            <a:endParaRPr lang="en-US" dirty="0"/>
          </a:p>
          <a:p>
            <a:r>
              <a:rPr lang="en-US" dirty="0"/>
              <a:t>Problems: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Bacteria are not animal/plants, genetic barriers are more diffuse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Unable to define species borders for clonal species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8AF02DC-6625-FBC7-3C0D-DDE8AFB73C27}"/>
              </a:ext>
            </a:extLst>
          </p:cNvPr>
          <p:cNvGrpSpPr/>
          <p:nvPr/>
        </p:nvGrpSpPr>
        <p:grpSpPr>
          <a:xfrm>
            <a:off x="7411844" y="2921586"/>
            <a:ext cx="3660458" cy="3259934"/>
            <a:chOff x="7708955" y="3020453"/>
            <a:chExt cx="3660458" cy="325993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E3714F6-ACEE-8698-0939-849A7F0CF319}"/>
                </a:ext>
              </a:extLst>
            </p:cNvPr>
            <p:cNvSpPr/>
            <p:nvPr/>
          </p:nvSpPr>
          <p:spPr>
            <a:xfrm>
              <a:off x="7708955" y="3020453"/>
              <a:ext cx="1272437" cy="127243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Species 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9D0366A-3C43-1EB6-5589-C70636C4601A}"/>
                </a:ext>
              </a:extLst>
            </p:cNvPr>
            <p:cNvSpPr/>
            <p:nvPr/>
          </p:nvSpPr>
          <p:spPr>
            <a:xfrm>
              <a:off x="10096976" y="3020453"/>
              <a:ext cx="1272437" cy="127243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Species 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B61E17A-4373-3C1D-C43C-BCD2CF4C0ACD}"/>
                </a:ext>
              </a:extLst>
            </p:cNvPr>
            <p:cNvSpPr/>
            <p:nvPr/>
          </p:nvSpPr>
          <p:spPr>
            <a:xfrm>
              <a:off x="7708955" y="5007950"/>
              <a:ext cx="1272437" cy="127243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Species 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5D38094-CB91-1076-19DB-34C2A6994D37}"/>
                </a:ext>
              </a:extLst>
            </p:cNvPr>
            <p:cNvSpPr/>
            <p:nvPr/>
          </p:nvSpPr>
          <p:spPr>
            <a:xfrm>
              <a:off x="10096976" y="5007950"/>
              <a:ext cx="1272437" cy="1272437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Species 2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EC806DD-F7AD-757E-F9D9-92F526247D85}"/>
                </a:ext>
              </a:extLst>
            </p:cNvPr>
            <p:cNvCxnSpPr/>
            <p:nvPr/>
          </p:nvCxnSpPr>
          <p:spPr>
            <a:xfrm>
              <a:off x="9109862" y="3515108"/>
              <a:ext cx="8690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0C0AA1D-CC05-F37B-CADD-4CD43F6AC4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00562" y="3670536"/>
              <a:ext cx="8783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CD2095F-D3EB-E9D9-4785-C6A046EC40D7}"/>
                </a:ext>
              </a:extLst>
            </p:cNvPr>
            <p:cNvCxnSpPr/>
            <p:nvPr/>
          </p:nvCxnSpPr>
          <p:spPr>
            <a:xfrm>
              <a:off x="9109862" y="5584231"/>
              <a:ext cx="8690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E5E46DD-DCAA-84E1-C9B1-8E2BA1215E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00562" y="5739659"/>
              <a:ext cx="8783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1352790-1184-DC49-7B4E-CCEBECFDB389}"/>
                    </a:ext>
                  </a:extLst>
                </p14:cNvPr>
                <p14:cNvContentPartPr/>
                <p14:nvPr/>
              </p14:nvContentPartPr>
              <p14:xfrm>
                <a:off x="9273037" y="5413601"/>
                <a:ext cx="600840" cy="5886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1352790-1184-DC49-7B4E-CCEBECFDB38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55037" y="5395601"/>
                  <a:ext cx="636480" cy="62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9441810-7E7E-CDED-8AFE-B5B8953AA31E}"/>
                    </a:ext>
                  </a:extLst>
                </p14:cNvPr>
                <p14:cNvContentPartPr/>
                <p14:nvPr/>
              </p14:nvContentPartPr>
              <p14:xfrm>
                <a:off x="9355837" y="5437361"/>
                <a:ext cx="414000" cy="6170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9441810-7E7E-CDED-8AFE-B5B8953AA31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337837" y="5419361"/>
                  <a:ext cx="449640" cy="6526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5CCC78-F1B2-FFFC-A6AA-18DA388A36A8}"/>
                </a:ext>
              </a:extLst>
            </p:cNvPr>
            <p:cNvSpPr txBox="1"/>
            <p:nvPr/>
          </p:nvSpPr>
          <p:spPr>
            <a:xfrm>
              <a:off x="8981392" y="4463520"/>
              <a:ext cx="11067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gene flow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29382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90221</TotalTime>
  <Words>2033</Words>
  <Application>Microsoft Macintosh PowerPoint</Application>
  <PresentationFormat>Widescreen</PresentationFormat>
  <Paragraphs>601</Paragraphs>
  <Slides>55</Slides>
  <Notes>9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Arial</vt:lpstr>
      <vt:lpstr>Calibri</vt:lpstr>
      <vt:lpstr>Calibri Light</vt:lpstr>
      <vt:lpstr>Cambria Math</vt:lpstr>
      <vt:lpstr>Lucida Grande</vt:lpstr>
      <vt:lpstr>Menlo</vt:lpstr>
      <vt:lpstr>Source Sans Pro</vt:lpstr>
      <vt:lpstr>Office Theme</vt:lpstr>
      <vt:lpstr>Exploring the NCBI E. coli pangenome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the NCBI E. coli pangenome for functions</dc:title>
  <dc:creator>Martinez, Daniel</dc:creator>
  <cp:lastModifiedBy>Martinez, Daniel</cp:lastModifiedBy>
  <cp:revision>34</cp:revision>
  <dcterms:created xsi:type="dcterms:W3CDTF">2023-07-08T10:39:49Z</dcterms:created>
  <dcterms:modified xsi:type="dcterms:W3CDTF">2023-09-26T10:25:38Z</dcterms:modified>
</cp:coreProperties>
</file>